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aleway"/>
      <p:regular r:id="rId33"/>
      <p:bold r:id="rId34"/>
      <p:italic r:id="rId35"/>
      <p:boldItalic r:id="rId36"/>
    </p:embeddedFont>
    <p:embeddedFont>
      <p:font typeface="Nunito"/>
      <p:regular r:id="rId37"/>
      <p:bold r:id="rId38"/>
      <p:italic r:id="rId39"/>
      <p:boldItalic r:id="rId40"/>
    </p:embeddedFont>
    <p:embeddedFont>
      <p:font typeface="Inter"/>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Italic.fntdata"/><Relationship Id="rId20" Type="http://schemas.openxmlformats.org/officeDocument/2006/relationships/slide" Target="slides/slide15.xml"/><Relationship Id="rId42" Type="http://schemas.openxmlformats.org/officeDocument/2006/relationships/font" Target="fonts/Inter-bold.fntdata"/><Relationship Id="rId41" Type="http://schemas.openxmlformats.org/officeDocument/2006/relationships/font" Target="fonts/Inter-regular.fntdata"/><Relationship Id="rId22" Type="http://schemas.openxmlformats.org/officeDocument/2006/relationships/slide" Target="slides/slide17.xml"/><Relationship Id="rId44" Type="http://schemas.openxmlformats.org/officeDocument/2006/relationships/font" Target="fonts/Inter-boldItalic.fntdata"/><Relationship Id="rId21" Type="http://schemas.openxmlformats.org/officeDocument/2006/relationships/slide" Target="slides/slide16.xml"/><Relationship Id="rId43" Type="http://schemas.openxmlformats.org/officeDocument/2006/relationships/font" Target="fonts/Inter-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italic.fntdata"/><Relationship Id="rId12" Type="http://schemas.openxmlformats.org/officeDocument/2006/relationships/slide" Target="slides/slide7.xml"/><Relationship Id="rId34" Type="http://schemas.openxmlformats.org/officeDocument/2006/relationships/font" Target="fonts/Raleway-bold.fntdata"/><Relationship Id="rId15" Type="http://schemas.openxmlformats.org/officeDocument/2006/relationships/slide" Target="slides/slide10.xml"/><Relationship Id="rId37" Type="http://schemas.openxmlformats.org/officeDocument/2006/relationships/font" Target="fonts/Nunito-regular.fntdata"/><Relationship Id="rId14" Type="http://schemas.openxmlformats.org/officeDocument/2006/relationships/slide" Target="slides/slide9.xml"/><Relationship Id="rId36" Type="http://schemas.openxmlformats.org/officeDocument/2006/relationships/font" Target="fonts/Raleway-boldItalic.fntdata"/><Relationship Id="rId17" Type="http://schemas.openxmlformats.org/officeDocument/2006/relationships/slide" Target="slides/slide12.xml"/><Relationship Id="rId39" Type="http://schemas.openxmlformats.org/officeDocument/2006/relationships/font" Target="fonts/Nunito-italic.fntdata"/><Relationship Id="rId16" Type="http://schemas.openxmlformats.org/officeDocument/2006/relationships/slide" Target="slides/slide11.xml"/><Relationship Id="rId38" Type="http://schemas.openxmlformats.org/officeDocument/2006/relationships/font" Target="fonts/Nuni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bbfe18ffd3_0_28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bbfe18ffd3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bbfe18ffd3_0_2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bbfe18ffd3_0_2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bbfe18ffd3_0_27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bbfe18ffd3_0_2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da2b95a5c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da2b95a5c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d1ea28de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d1ea28de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bbfe18ffd3_0_3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bbfe18ffd3_0_3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bbfe18ffd3_0_3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bbfe18ffd3_0_3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da2b95a5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da2b95a5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bbfe18ffd3_0_387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bbfe18ffd3_0_3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bbfe18ffd3_0_4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bbfe18ffd3_0_4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d1ea28de11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g3d1ea28de11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bbfe18ffd3_0_5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bbfe18ffd3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bbfe18ffd3_0_5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bbfe18ffd3_0_5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bbfe18ffd3_0_5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bbfe18ffd3_0_5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bbfe18ffd3_0_5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bbfe18ffd3_0_5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c6d4b2b3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c6d4b2b3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c6d4b2b37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c6d4b2b37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bbfe18ffd3_0_6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bbfe18ffd3_0_6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bbfe18ffd3_0_6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bbfe18ffd3_0_6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bbfe18ffd3_0_7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bbfe18ffd3_0_7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bbfe18ffd3_0_1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bbfe18ffd3_0_1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bbfe18ffd3_0_13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bbfe18ffd3_0_1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bbfe18ffd3_0_16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bbfe18ffd3_0_1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bc970ef785_4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bc970ef78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cfad0d9333_0_15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cfad0d9333_0_1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cfad0d9333_0_159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cfad0d9333_0_1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cfad0d9333_0_159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cfad0d9333_0_1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0.jpg"/><Relationship Id="rId11" Type="http://schemas.openxmlformats.org/officeDocument/2006/relationships/image" Target="../media/image16.png"/><Relationship Id="rId10" Type="http://schemas.openxmlformats.org/officeDocument/2006/relationships/image" Target="../media/image15.png"/><Relationship Id="rId9" Type="http://schemas.openxmlformats.org/officeDocument/2006/relationships/image" Target="../media/image14.png"/><Relationship Id="rId5" Type="http://schemas.openxmlformats.org/officeDocument/2006/relationships/image" Target="../media/image5.jpg"/><Relationship Id="rId6" Type="http://schemas.openxmlformats.org/officeDocument/2006/relationships/image" Target="../media/image2.jpg"/><Relationship Id="rId7" Type="http://schemas.openxmlformats.org/officeDocument/2006/relationships/image" Target="../media/image22.jpg"/><Relationship Id="rId8"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hyperlink" Target="https://www.figma.com/proto/YGOgPL8VBAiXuCJM1QnOzf/Craigslist-Redesign-%E2%80%93-Project-2-%E2%80%93-Sep-25?page-id=0%3A1&amp;node-id=89-24&amp;viewport=-63%2C507%2C0.41&amp;t=WNB6XIJdqJjEPGIr-1&amp;scaling=scale-down&amp;content-scaling=fixed&amp;starting-point-node-id=89%3A24&amp;show-proto-sidebar=1" TargetMode="Externa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1189575"/>
            <a:ext cx="86580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Redesigning </a:t>
            </a:r>
            <a:r>
              <a:rPr lang="en"/>
              <a:t>Craigslist</a:t>
            </a:r>
            <a:r>
              <a:rPr lang="en"/>
              <a:t> Housing</a:t>
            </a:r>
            <a:endParaRPr/>
          </a:p>
        </p:txBody>
      </p:sp>
      <p:sp>
        <p:nvSpPr>
          <p:cNvPr id="59" name="Google Shape;59;p13"/>
          <p:cNvSpPr txBox="1"/>
          <p:nvPr>
            <p:ph idx="1" type="subTitle"/>
          </p:nvPr>
        </p:nvSpPr>
        <p:spPr>
          <a:xfrm>
            <a:off x="485875" y="266316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UX Case Study</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37850" y="392150"/>
            <a:ext cx="4045200" cy="676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User Interviews</a:t>
            </a:r>
            <a:endParaRPr/>
          </a:p>
        </p:txBody>
      </p:sp>
      <p:sp>
        <p:nvSpPr>
          <p:cNvPr id="132" name="Google Shape;132;p22"/>
          <p:cNvSpPr txBox="1"/>
          <p:nvPr>
            <p:ph idx="1" type="subTitle"/>
          </p:nvPr>
        </p:nvSpPr>
        <p:spPr>
          <a:xfrm>
            <a:off x="41825" y="1051652"/>
            <a:ext cx="4492200" cy="6765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853"/>
              <a:buNone/>
            </a:pPr>
            <a:r>
              <a:rPr lang="en" sz="1230">
                <a:solidFill>
                  <a:schemeClr val="dk2"/>
                </a:solidFill>
              </a:rPr>
              <a:t>I conducted interviews with two participants, ages 27–34, to learn about their experiences searching for housing online, including the challenges they face when using platforms like Craigslist. The goal was to understand user behaviors, pain points, and needs in order to inform the redesign.</a:t>
            </a:r>
            <a:endParaRPr sz="1230">
              <a:solidFill>
                <a:schemeClr val="dk2"/>
              </a:solidFill>
            </a:endParaRPr>
          </a:p>
        </p:txBody>
      </p:sp>
      <p:sp>
        <p:nvSpPr>
          <p:cNvPr id="133" name="Google Shape;133;p22"/>
          <p:cNvSpPr txBox="1"/>
          <p:nvPr>
            <p:ph idx="2" type="body"/>
          </p:nvPr>
        </p:nvSpPr>
        <p:spPr>
          <a:xfrm>
            <a:off x="5456400" y="1151400"/>
            <a:ext cx="3430500" cy="1097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i="1" lang="en" sz="1400"/>
              <a:t>“Craigslist is probably my least favorite out of the three. It does the worst job of giving you additional options to filter through…”</a:t>
            </a:r>
            <a:endParaRPr i="1" sz="1400"/>
          </a:p>
        </p:txBody>
      </p:sp>
      <p:sp>
        <p:nvSpPr>
          <p:cNvPr id="134" name="Google Shape;134;p22"/>
          <p:cNvSpPr txBox="1"/>
          <p:nvPr/>
        </p:nvSpPr>
        <p:spPr>
          <a:xfrm>
            <a:off x="148724" y="1968675"/>
            <a:ext cx="44922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Source Sans Pro"/>
                <a:ea typeface="Source Sans Pro"/>
                <a:cs typeface="Source Sans Pro"/>
                <a:sym typeface="Source Sans Pro"/>
              </a:rPr>
              <a:t>Key Findings</a:t>
            </a:r>
            <a:endParaRPr b="1">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 </a:t>
            </a:r>
            <a:r>
              <a:rPr b="1" lang="en" sz="1200">
                <a:solidFill>
                  <a:schemeClr val="dk2"/>
                </a:solidFill>
                <a:latin typeface="Source Sans Pro"/>
                <a:ea typeface="Source Sans Pro"/>
                <a:cs typeface="Source Sans Pro"/>
                <a:sym typeface="Source Sans Pro"/>
              </a:rPr>
              <a:t> Filtering Matters Most</a:t>
            </a:r>
            <a:endParaRPr b="1" sz="12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Users rely on advanced filters, school district, price, bedrooms/bathrooms, and location, to narrow listings efficiently. Limited filters on Craigslist drive users to competitors.</a:t>
            </a:r>
            <a:endParaRPr sz="12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p:txBody>
      </p:sp>
      <p:sp>
        <p:nvSpPr>
          <p:cNvPr id="135" name="Google Shape;135;p22"/>
          <p:cNvSpPr txBox="1"/>
          <p:nvPr>
            <p:ph idx="2" type="body"/>
          </p:nvPr>
        </p:nvSpPr>
        <p:spPr>
          <a:xfrm>
            <a:off x="4760675" y="2517300"/>
            <a:ext cx="4126200" cy="1097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i="1" lang="en" sz="1400"/>
              <a:t>“I would make sure that there's more transparency… some of the listings are misleading, especially in apartment complexes. Clearer photos and structured information would make it much easier to browse.”</a:t>
            </a:r>
            <a:endParaRPr i="1" sz="1400"/>
          </a:p>
        </p:txBody>
      </p:sp>
      <p:sp>
        <p:nvSpPr>
          <p:cNvPr id="136" name="Google Shape;136;p22"/>
          <p:cNvSpPr txBox="1"/>
          <p:nvPr>
            <p:ph idx="2" type="body"/>
          </p:nvPr>
        </p:nvSpPr>
        <p:spPr>
          <a:xfrm>
            <a:off x="5456400" y="3883200"/>
            <a:ext cx="3687600" cy="10974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i="1" lang="en" sz="1400"/>
              <a:t>“Craigslist is chaotic… the housing section feels like an afterthought. You have to spend a lot of time going through each listing carefully.”</a:t>
            </a:r>
            <a:endParaRPr i="1" sz="1400"/>
          </a:p>
        </p:txBody>
      </p:sp>
      <p:sp>
        <p:nvSpPr>
          <p:cNvPr id="137" name="Google Shape;137;p22"/>
          <p:cNvSpPr txBox="1"/>
          <p:nvPr/>
        </p:nvSpPr>
        <p:spPr>
          <a:xfrm>
            <a:off x="122376" y="2959775"/>
            <a:ext cx="4518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a:t>
            </a:r>
            <a:r>
              <a:rPr b="1" lang="en" sz="1200">
                <a:solidFill>
                  <a:schemeClr val="dk2"/>
                </a:solidFill>
                <a:latin typeface="Source Sans Pro"/>
                <a:ea typeface="Source Sans Pro"/>
                <a:cs typeface="Source Sans Pro"/>
                <a:sym typeface="Source Sans Pro"/>
              </a:rPr>
              <a:t>Trust Comes from Visual &amp; Professional Signals</a:t>
            </a:r>
            <a:endParaRPr b="1" sz="12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Listings with photos, floor plans, detailed descriptions, and realtor/owner verification feel more credible. Inconsistent formatting on Craigslist lowers trust.</a:t>
            </a:r>
            <a:endParaRPr>
              <a:latin typeface="Source Sans Pro"/>
              <a:ea typeface="Source Sans Pro"/>
              <a:cs typeface="Source Sans Pro"/>
              <a:sym typeface="Source Sans Pro"/>
            </a:endParaRPr>
          </a:p>
        </p:txBody>
      </p:sp>
      <p:sp>
        <p:nvSpPr>
          <p:cNvPr id="138" name="Google Shape;138;p22"/>
          <p:cNvSpPr txBox="1"/>
          <p:nvPr/>
        </p:nvSpPr>
        <p:spPr>
          <a:xfrm>
            <a:off x="119851" y="3789300"/>
            <a:ext cx="4518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 </a:t>
            </a:r>
            <a:r>
              <a:rPr b="1" lang="en" sz="1200">
                <a:solidFill>
                  <a:schemeClr val="dk2"/>
                </a:solidFill>
                <a:latin typeface="Source Sans Pro"/>
                <a:ea typeface="Source Sans Pro"/>
                <a:cs typeface="Source Sans Pro"/>
                <a:sym typeface="Source Sans Pro"/>
              </a:rPr>
              <a:t>Visual Browsing &amp; Organization Improve Usability</a:t>
            </a:r>
            <a:endParaRPr b="1" sz="13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A clean layout with thumbnail previews and standardized listing details allows faster browsing and better decision-making. Craigslist’s clutter slows searches and adds friction.</a:t>
            </a:r>
            <a:endParaRPr>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3"/>
          <p:cNvSpPr txBox="1"/>
          <p:nvPr>
            <p:ph type="title"/>
          </p:nvPr>
        </p:nvSpPr>
        <p:spPr>
          <a:xfrm>
            <a:off x="480150" y="1853275"/>
            <a:ext cx="8183700" cy="78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Define</a:t>
            </a:r>
            <a:endParaRPr/>
          </a:p>
        </p:txBody>
      </p:sp>
      <p:sp>
        <p:nvSpPr>
          <p:cNvPr id="144" name="Google Shape;144;p23"/>
          <p:cNvSpPr txBox="1"/>
          <p:nvPr/>
        </p:nvSpPr>
        <p:spPr>
          <a:xfrm>
            <a:off x="480150" y="2638975"/>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Source Sans Pro"/>
                <a:ea typeface="Source Sans Pro"/>
                <a:cs typeface="Source Sans Pro"/>
                <a:sym typeface="Source Sans Pro"/>
              </a:rPr>
              <a:t>Personas</a:t>
            </a:r>
            <a:endParaRPr sz="16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chemeClr val="lt1"/>
                </a:solidFill>
                <a:latin typeface="Source Sans Pro"/>
                <a:ea typeface="Source Sans Pro"/>
                <a:cs typeface="Source Sans Pro"/>
                <a:sym typeface="Source Sans Pro"/>
              </a:rPr>
              <a:t>&amp; User Flows</a:t>
            </a:r>
            <a:endParaRPr sz="1600">
              <a:solidFill>
                <a:schemeClr val="lt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idx="4294967295" type="body"/>
          </p:nvPr>
        </p:nvSpPr>
        <p:spPr>
          <a:xfrm>
            <a:off x="3351300" y="0"/>
            <a:ext cx="2441400" cy="5193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2800">
                <a:solidFill>
                  <a:schemeClr val="dk2"/>
                </a:solidFill>
                <a:latin typeface="Raleway"/>
                <a:ea typeface="Raleway"/>
                <a:cs typeface="Raleway"/>
                <a:sym typeface="Raleway"/>
              </a:rPr>
              <a:t>User Persona</a:t>
            </a:r>
            <a:endParaRPr b="1" sz="2800">
              <a:solidFill>
                <a:schemeClr val="dk2"/>
              </a:solidFill>
              <a:latin typeface="Raleway"/>
              <a:ea typeface="Raleway"/>
              <a:cs typeface="Raleway"/>
              <a:sym typeface="Raleway"/>
            </a:endParaRPr>
          </a:p>
        </p:txBody>
      </p:sp>
      <p:pic>
        <p:nvPicPr>
          <p:cNvPr id="150" name="Google Shape;150;p24" title="Screenshot (108).png"/>
          <p:cNvPicPr preferRelativeResize="0"/>
          <p:nvPr/>
        </p:nvPicPr>
        <p:blipFill>
          <a:blip r:embed="rId3">
            <a:alphaModFix/>
          </a:blip>
          <a:stretch>
            <a:fillRect/>
          </a:stretch>
        </p:blipFill>
        <p:spPr>
          <a:xfrm>
            <a:off x="1329188" y="519300"/>
            <a:ext cx="6485625" cy="474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idx="4294967295" type="body"/>
          </p:nvPr>
        </p:nvSpPr>
        <p:spPr>
          <a:xfrm>
            <a:off x="353975" y="1876700"/>
            <a:ext cx="2441400" cy="51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2"/>
                </a:solidFill>
                <a:latin typeface="Raleway"/>
                <a:ea typeface="Raleway"/>
                <a:cs typeface="Raleway"/>
                <a:sym typeface="Raleway"/>
              </a:rPr>
              <a:t>User </a:t>
            </a:r>
            <a:endParaRPr b="1" sz="2800">
              <a:solidFill>
                <a:schemeClr val="dk2"/>
              </a:solidFill>
              <a:latin typeface="Raleway"/>
              <a:ea typeface="Raleway"/>
              <a:cs typeface="Raleway"/>
              <a:sym typeface="Raleway"/>
            </a:endParaRPr>
          </a:p>
          <a:p>
            <a:pPr indent="0" lvl="0" marL="0" rtl="0" algn="ctr">
              <a:spcBef>
                <a:spcPts val="1200"/>
              </a:spcBef>
              <a:spcAft>
                <a:spcPts val="1200"/>
              </a:spcAft>
              <a:buNone/>
            </a:pPr>
            <a:r>
              <a:rPr b="1" lang="en" sz="2800">
                <a:solidFill>
                  <a:schemeClr val="dk2"/>
                </a:solidFill>
                <a:latin typeface="Raleway"/>
                <a:ea typeface="Raleway"/>
                <a:cs typeface="Raleway"/>
                <a:sym typeface="Raleway"/>
              </a:rPr>
              <a:t>Persona</a:t>
            </a:r>
            <a:endParaRPr b="1" sz="2800">
              <a:solidFill>
                <a:schemeClr val="dk2"/>
              </a:solidFill>
              <a:latin typeface="Raleway"/>
              <a:ea typeface="Raleway"/>
              <a:cs typeface="Raleway"/>
              <a:sym typeface="Raleway"/>
            </a:endParaRPr>
          </a:p>
        </p:txBody>
      </p:sp>
      <p:pic>
        <p:nvPicPr>
          <p:cNvPr id="156" name="Google Shape;156;p25" title="Screenshot (110).png"/>
          <p:cNvPicPr preferRelativeResize="0"/>
          <p:nvPr/>
        </p:nvPicPr>
        <p:blipFill>
          <a:blip r:embed="rId3">
            <a:alphaModFix/>
          </a:blip>
          <a:stretch>
            <a:fillRect/>
          </a:stretch>
        </p:blipFill>
        <p:spPr>
          <a:xfrm>
            <a:off x="3283404" y="9251"/>
            <a:ext cx="4519221"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idx="4294967295" type="body"/>
          </p:nvPr>
        </p:nvSpPr>
        <p:spPr>
          <a:xfrm>
            <a:off x="3351300" y="0"/>
            <a:ext cx="2441400" cy="5193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2800">
                <a:solidFill>
                  <a:schemeClr val="dk2"/>
                </a:solidFill>
                <a:latin typeface="Raleway"/>
                <a:ea typeface="Raleway"/>
                <a:cs typeface="Raleway"/>
                <a:sym typeface="Raleway"/>
              </a:rPr>
              <a:t>User Persona</a:t>
            </a:r>
            <a:endParaRPr b="1" sz="2800">
              <a:solidFill>
                <a:schemeClr val="dk2"/>
              </a:solidFill>
              <a:latin typeface="Raleway"/>
              <a:ea typeface="Raleway"/>
              <a:cs typeface="Raleway"/>
              <a:sym typeface="Raleway"/>
            </a:endParaRPr>
          </a:p>
        </p:txBody>
      </p:sp>
      <p:pic>
        <p:nvPicPr>
          <p:cNvPr id="162" name="Google Shape;162;p26" title="Screenshot (104).png"/>
          <p:cNvPicPr preferRelativeResize="0"/>
          <p:nvPr/>
        </p:nvPicPr>
        <p:blipFill rotWithShape="1">
          <a:blip r:embed="rId3">
            <a:alphaModFix/>
          </a:blip>
          <a:srcRect b="0" l="0" r="0" t="0"/>
          <a:stretch/>
        </p:blipFill>
        <p:spPr>
          <a:xfrm>
            <a:off x="381825" y="519311"/>
            <a:ext cx="8380351" cy="4635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idx="4294967295" type="title"/>
          </p:nvPr>
        </p:nvSpPr>
        <p:spPr>
          <a:xfrm>
            <a:off x="660400" y="449850"/>
            <a:ext cx="4341300" cy="17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Renter User Flow</a:t>
            </a:r>
            <a:endParaRPr sz="2800"/>
          </a:p>
          <a:p>
            <a:pPr indent="0" lvl="0" marL="0" rtl="0" algn="l">
              <a:spcBef>
                <a:spcPts val="0"/>
              </a:spcBef>
              <a:spcAft>
                <a:spcPts val="0"/>
              </a:spcAft>
              <a:buNone/>
            </a:pPr>
            <a:r>
              <a:rPr lang="en" sz="1200">
                <a:latin typeface="Source Sans Pro"/>
                <a:ea typeface="Source Sans Pro"/>
                <a:cs typeface="Source Sans Pro"/>
                <a:sym typeface="Source Sans Pro"/>
              </a:rPr>
              <a:t>An in-depth mapping of the renter journey, capturing how users discover, explore, evaluate, and shortlist housing options. This flow highlights key interactions and touchpoints that shape a smooth and confident decision-making process.</a:t>
            </a:r>
            <a:endParaRPr sz="1200">
              <a:latin typeface="Source Sans Pro"/>
              <a:ea typeface="Source Sans Pro"/>
              <a:cs typeface="Source Sans Pro"/>
              <a:sym typeface="Source Sans Pro"/>
            </a:endParaRPr>
          </a:p>
          <a:p>
            <a:pPr indent="0" lvl="0" marL="0" rtl="0" algn="l">
              <a:spcBef>
                <a:spcPts val="0"/>
              </a:spcBef>
              <a:spcAft>
                <a:spcPts val="0"/>
              </a:spcAft>
              <a:buNone/>
            </a:pPr>
            <a:r>
              <a:t/>
            </a:r>
            <a:endParaRPr sz="3400"/>
          </a:p>
        </p:txBody>
      </p:sp>
      <p:pic>
        <p:nvPicPr>
          <p:cNvPr id="168" name="Google Shape;168;p27" title="Screenshot (109).png"/>
          <p:cNvPicPr preferRelativeResize="0"/>
          <p:nvPr/>
        </p:nvPicPr>
        <p:blipFill>
          <a:blip r:embed="rId3">
            <a:alphaModFix/>
          </a:blip>
          <a:stretch>
            <a:fillRect/>
          </a:stretch>
        </p:blipFill>
        <p:spPr>
          <a:xfrm>
            <a:off x="6117383" y="3"/>
            <a:ext cx="3023614" cy="5143501"/>
          </a:xfrm>
          <a:prstGeom prst="rect">
            <a:avLst/>
          </a:prstGeom>
          <a:noFill/>
          <a:ln>
            <a:noFill/>
          </a:ln>
        </p:spPr>
      </p:pic>
      <p:pic>
        <p:nvPicPr>
          <p:cNvPr id="169" name="Google Shape;169;p27"/>
          <p:cNvPicPr preferRelativeResize="0"/>
          <p:nvPr/>
        </p:nvPicPr>
        <p:blipFill>
          <a:blip r:embed="rId4">
            <a:alphaModFix/>
          </a:blip>
          <a:stretch>
            <a:fillRect/>
          </a:stretch>
        </p:blipFill>
        <p:spPr>
          <a:xfrm>
            <a:off x="0" y="2405750"/>
            <a:ext cx="6142623" cy="27377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8" title="Screenshot (107).png"/>
          <p:cNvPicPr preferRelativeResize="0"/>
          <p:nvPr/>
        </p:nvPicPr>
        <p:blipFill rotWithShape="1">
          <a:blip r:embed="rId3">
            <a:alphaModFix/>
          </a:blip>
          <a:srcRect b="0" l="0" r="0" t="0"/>
          <a:stretch/>
        </p:blipFill>
        <p:spPr>
          <a:xfrm>
            <a:off x="316875" y="-48597"/>
            <a:ext cx="8827125" cy="4754500"/>
          </a:xfrm>
          <a:prstGeom prst="rect">
            <a:avLst/>
          </a:prstGeom>
          <a:noFill/>
          <a:ln>
            <a:noFill/>
          </a:ln>
        </p:spPr>
      </p:pic>
      <p:sp>
        <p:nvSpPr>
          <p:cNvPr id="175" name="Google Shape;175;p28"/>
          <p:cNvSpPr txBox="1"/>
          <p:nvPr>
            <p:ph idx="4294967295" type="title"/>
          </p:nvPr>
        </p:nvSpPr>
        <p:spPr>
          <a:xfrm>
            <a:off x="0" y="4176875"/>
            <a:ext cx="3762600" cy="172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911"/>
              <a:t>Landlord</a:t>
            </a:r>
            <a:r>
              <a:rPr lang="en" sz="2911"/>
              <a:t> User Flow</a:t>
            </a:r>
            <a:endParaRPr sz="2911"/>
          </a:p>
          <a:p>
            <a:pPr indent="0" lvl="0" marL="0" rtl="0" algn="l">
              <a:spcBef>
                <a:spcPts val="0"/>
              </a:spcBef>
              <a:spcAft>
                <a:spcPts val="0"/>
              </a:spcAft>
              <a:buClr>
                <a:schemeClr val="dk2"/>
              </a:buClr>
              <a:buSzPct val="99000"/>
              <a:buFont typeface="Arial"/>
              <a:buNone/>
            </a:pPr>
            <a:r>
              <a:rPr lang="en" sz="1111">
                <a:latin typeface="Source Sans Pro"/>
                <a:ea typeface="Source Sans Pro"/>
                <a:cs typeface="Source Sans Pro"/>
                <a:sym typeface="Source Sans Pro"/>
              </a:rPr>
              <a:t>Mapping the end-to-end experience for landlords, from creating an account to crafting, posting, and verifying a listing, ensuring accuracy, trustworthiness, and a smooth publishing process.</a:t>
            </a:r>
            <a:endParaRPr sz="1111">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9"/>
          <p:cNvSpPr txBox="1"/>
          <p:nvPr>
            <p:ph type="title"/>
          </p:nvPr>
        </p:nvSpPr>
        <p:spPr>
          <a:xfrm>
            <a:off x="480150" y="1862500"/>
            <a:ext cx="8183700" cy="78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a:t>
            </a:r>
            <a:endParaRPr/>
          </a:p>
        </p:txBody>
      </p:sp>
      <p:sp>
        <p:nvSpPr>
          <p:cNvPr id="181" name="Google Shape;181;p29"/>
          <p:cNvSpPr txBox="1"/>
          <p:nvPr/>
        </p:nvSpPr>
        <p:spPr>
          <a:xfrm>
            <a:off x="480150" y="2648200"/>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Source Sans Pro"/>
                <a:ea typeface="Source Sans Pro"/>
                <a:cs typeface="Source Sans Pro"/>
                <a:sym typeface="Source Sans Pro"/>
              </a:rPr>
              <a:t>Early Sketches, Style Guide, </a:t>
            </a:r>
            <a:endParaRPr sz="16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chemeClr val="lt1"/>
                </a:solidFill>
                <a:latin typeface="Source Sans Pro"/>
                <a:ea typeface="Source Sans Pro"/>
                <a:cs typeface="Source Sans Pro"/>
                <a:sym typeface="Source Sans Pro"/>
              </a:rPr>
              <a:t>Wireframes, </a:t>
            </a:r>
            <a:r>
              <a:rPr lang="en" sz="1600">
                <a:solidFill>
                  <a:schemeClr val="lt1"/>
                </a:solidFill>
                <a:latin typeface="Source Sans Pro"/>
                <a:ea typeface="Source Sans Pro"/>
                <a:cs typeface="Source Sans Pro"/>
                <a:sym typeface="Source Sans Pro"/>
              </a:rPr>
              <a:t>&amp; Final Design</a:t>
            </a:r>
            <a:endParaRPr sz="1600">
              <a:solidFill>
                <a:schemeClr val="lt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idx="4294967295" type="title"/>
          </p:nvPr>
        </p:nvSpPr>
        <p:spPr>
          <a:xfrm>
            <a:off x="-3" y="4067659"/>
            <a:ext cx="7404300" cy="151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Early Sketches</a:t>
            </a:r>
            <a:endParaRPr/>
          </a:p>
          <a:p>
            <a:pPr indent="0" lvl="0" marL="0" rtl="0" algn="l">
              <a:spcBef>
                <a:spcPts val="0"/>
              </a:spcBef>
              <a:spcAft>
                <a:spcPts val="0"/>
              </a:spcAft>
              <a:buNone/>
            </a:pPr>
            <a:r>
              <a:rPr lang="en" sz="1400">
                <a:latin typeface="Source Sans Pro"/>
                <a:ea typeface="Source Sans Pro"/>
                <a:cs typeface="Source Sans Pro"/>
                <a:sym typeface="Source Sans Pro"/>
              </a:rPr>
              <a:t>Initial concepts developed through quick, low-fidelity wireframes to map out user journeys and establish the groundwork for a more intuitive housing search experience.</a:t>
            </a:r>
            <a:endParaRPr sz="1400">
              <a:latin typeface="Source Sans Pro"/>
              <a:ea typeface="Source Sans Pro"/>
              <a:cs typeface="Source Sans Pro"/>
              <a:sym typeface="Source Sans Pro"/>
            </a:endParaRPr>
          </a:p>
          <a:p>
            <a:pPr indent="0" lvl="0" marL="0" rtl="0" algn="l">
              <a:spcBef>
                <a:spcPts val="0"/>
              </a:spcBef>
              <a:spcAft>
                <a:spcPts val="0"/>
              </a:spcAft>
              <a:buNone/>
            </a:pPr>
            <a:r>
              <a:t/>
            </a:r>
            <a:endParaRPr sz="1550"/>
          </a:p>
        </p:txBody>
      </p:sp>
      <p:pic>
        <p:nvPicPr>
          <p:cNvPr id="187" name="Google Shape;187;p30" title="Screenshot (120).png"/>
          <p:cNvPicPr preferRelativeResize="0"/>
          <p:nvPr/>
        </p:nvPicPr>
        <p:blipFill>
          <a:blip r:embed="rId3">
            <a:alphaModFix/>
          </a:blip>
          <a:stretch>
            <a:fillRect/>
          </a:stretch>
        </p:blipFill>
        <p:spPr>
          <a:xfrm>
            <a:off x="110356" y="682849"/>
            <a:ext cx="4441451" cy="3184825"/>
          </a:xfrm>
          <a:prstGeom prst="rect">
            <a:avLst/>
          </a:prstGeom>
          <a:noFill/>
          <a:ln>
            <a:noFill/>
          </a:ln>
        </p:spPr>
      </p:pic>
      <p:pic>
        <p:nvPicPr>
          <p:cNvPr id="188" name="Google Shape;188;p30" title="Screenshot (121).png"/>
          <p:cNvPicPr preferRelativeResize="0"/>
          <p:nvPr/>
        </p:nvPicPr>
        <p:blipFill>
          <a:blip r:embed="rId4">
            <a:alphaModFix/>
          </a:blip>
          <a:stretch>
            <a:fillRect/>
          </a:stretch>
        </p:blipFill>
        <p:spPr>
          <a:xfrm>
            <a:off x="4525375" y="644775"/>
            <a:ext cx="4505650" cy="3296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31"/>
          <p:cNvGrpSpPr/>
          <p:nvPr/>
        </p:nvGrpSpPr>
        <p:grpSpPr>
          <a:xfrm>
            <a:off x="387109" y="914526"/>
            <a:ext cx="2548905" cy="3754532"/>
            <a:chOff x="0" y="-28575"/>
            <a:chExt cx="1342589" cy="1977631"/>
          </a:xfrm>
        </p:grpSpPr>
        <p:sp>
          <p:nvSpPr>
            <p:cNvPr id="194" name="Google Shape;194;p31"/>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000000">
                <a:alpha val="0"/>
              </a:srgbClr>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5" name="Google Shape;195;p31"/>
            <p:cNvSpPr txBox="1"/>
            <p:nvPr/>
          </p:nvSpPr>
          <p:spPr>
            <a:xfrm>
              <a:off x="0" y="-28575"/>
              <a:ext cx="1342500" cy="197760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196" name="Google Shape;196;p31"/>
          <p:cNvGrpSpPr/>
          <p:nvPr/>
        </p:nvGrpSpPr>
        <p:grpSpPr>
          <a:xfrm>
            <a:off x="3054992" y="914526"/>
            <a:ext cx="5756679" cy="3754532"/>
            <a:chOff x="0" y="-28575"/>
            <a:chExt cx="3032225" cy="1977631"/>
          </a:xfrm>
        </p:grpSpPr>
        <p:sp>
          <p:nvSpPr>
            <p:cNvPr id="197" name="Google Shape;197;p31"/>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000000">
                <a:alpha val="0"/>
              </a:srgbClr>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8" name="Google Shape;198;p31"/>
            <p:cNvSpPr txBox="1"/>
            <p:nvPr/>
          </p:nvSpPr>
          <p:spPr>
            <a:xfrm>
              <a:off x="0" y="-28575"/>
              <a:ext cx="3032100" cy="197760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199" name="Google Shape;199;p31"/>
          <p:cNvGrpSpPr/>
          <p:nvPr/>
        </p:nvGrpSpPr>
        <p:grpSpPr>
          <a:xfrm>
            <a:off x="569502" y="1149230"/>
            <a:ext cx="2184224" cy="377879"/>
            <a:chOff x="0" y="-28575"/>
            <a:chExt cx="1150500" cy="199041"/>
          </a:xfrm>
        </p:grpSpPr>
        <p:sp>
          <p:nvSpPr>
            <p:cNvPr id="200" name="Google Shape;200;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01" name="Google Shape;201;p31"/>
            <p:cNvSpPr txBox="1"/>
            <p:nvPr/>
          </p:nvSpPr>
          <p:spPr>
            <a:xfrm>
              <a:off x="0" y="-28575"/>
              <a:ext cx="1150500" cy="19890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02" name="Google Shape;202;p31"/>
          <p:cNvGrpSpPr/>
          <p:nvPr/>
        </p:nvGrpSpPr>
        <p:grpSpPr>
          <a:xfrm>
            <a:off x="4841220" y="1120202"/>
            <a:ext cx="2184224" cy="377879"/>
            <a:chOff x="0" y="-28575"/>
            <a:chExt cx="1150500" cy="199041"/>
          </a:xfrm>
        </p:grpSpPr>
        <p:sp>
          <p:nvSpPr>
            <p:cNvPr id="203" name="Google Shape;203;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04" name="Google Shape;204;p31"/>
            <p:cNvSpPr txBox="1"/>
            <p:nvPr/>
          </p:nvSpPr>
          <p:spPr>
            <a:xfrm>
              <a:off x="0" y="-28575"/>
              <a:ext cx="1150500" cy="19890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05" name="Google Shape;205;p31"/>
          <p:cNvGrpSpPr/>
          <p:nvPr/>
        </p:nvGrpSpPr>
        <p:grpSpPr>
          <a:xfrm>
            <a:off x="569502" y="3466430"/>
            <a:ext cx="2184224" cy="377879"/>
            <a:chOff x="0" y="-28575"/>
            <a:chExt cx="1150500" cy="199041"/>
          </a:xfrm>
        </p:grpSpPr>
        <p:sp>
          <p:nvSpPr>
            <p:cNvPr id="206" name="Google Shape;206;p31"/>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07" name="Google Shape;207;p31"/>
            <p:cNvSpPr txBox="1"/>
            <p:nvPr/>
          </p:nvSpPr>
          <p:spPr>
            <a:xfrm>
              <a:off x="0" y="-28575"/>
              <a:ext cx="1150500" cy="19890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08" name="Google Shape;208;p31"/>
          <p:cNvGrpSpPr/>
          <p:nvPr/>
        </p:nvGrpSpPr>
        <p:grpSpPr>
          <a:xfrm>
            <a:off x="992770" y="4000355"/>
            <a:ext cx="377139" cy="390456"/>
            <a:chOff x="0" y="-28575"/>
            <a:chExt cx="812800" cy="841500"/>
          </a:xfrm>
        </p:grpSpPr>
        <p:sp>
          <p:nvSpPr>
            <p:cNvPr id="209" name="Google Shape;209;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cap="rnd" cmpd="sng" w="1905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10" name="Google Shape;210;p31"/>
            <p:cNvSpPr txBox="1"/>
            <p:nvPr/>
          </p:nvSpPr>
          <p:spPr>
            <a:xfrm>
              <a:off x="0" y="-28575"/>
              <a:ext cx="812700" cy="84150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grpSp>
        <p:nvGrpSpPr>
          <p:cNvPr id="211" name="Google Shape;211;p31"/>
          <p:cNvGrpSpPr/>
          <p:nvPr/>
        </p:nvGrpSpPr>
        <p:grpSpPr>
          <a:xfrm>
            <a:off x="1486664" y="4007005"/>
            <a:ext cx="377139" cy="390456"/>
            <a:chOff x="0" y="-28575"/>
            <a:chExt cx="812800" cy="841500"/>
          </a:xfrm>
        </p:grpSpPr>
        <p:sp>
          <p:nvSpPr>
            <p:cNvPr id="212" name="Google Shape;212;p31"/>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13" name="Google Shape;213;p31"/>
            <p:cNvSpPr txBox="1"/>
            <p:nvPr/>
          </p:nvSpPr>
          <p:spPr>
            <a:xfrm>
              <a:off x="0" y="-28575"/>
              <a:ext cx="812700" cy="84150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214" name="Google Shape;214;p31"/>
          <p:cNvSpPr txBox="1"/>
          <p:nvPr/>
        </p:nvSpPr>
        <p:spPr>
          <a:xfrm>
            <a:off x="616198" y="1788199"/>
            <a:ext cx="2090700" cy="307500"/>
          </a:xfrm>
          <a:prstGeom prst="rect">
            <a:avLst/>
          </a:prstGeom>
          <a:noFill/>
          <a:ln>
            <a:noFill/>
          </a:ln>
        </p:spPr>
        <p:txBody>
          <a:bodyPr anchorCtr="0" anchor="t" bIns="0" lIns="0" spcFirstLastPara="1" rIns="0" wrap="square" tIns="0">
            <a:spAutoFit/>
          </a:bodyPr>
          <a:lstStyle/>
          <a:p>
            <a:pPr indent="0" lvl="0" marL="0" rtl="0" algn="ctr">
              <a:lnSpc>
                <a:spcPct val="122000"/>
              </a:lnSpc>
              <a:spcBef>
                <a:spcPts val="0"/>
              </a:spcBef>
              <a:spcAft>
                <a:spcPts val="0"/>
              </a:spcAft>
              <a:buClr>
                <a:schemeClr val="dk2"/>
              </a:buClr>
              <a:buSzPts val="900"/>
              <a:buFont typeface="Arial"/>
              <a:buNone/>
            </a:pPr>
            <a:r>
              <a:rPr lang="en" sz="900">
                <a:solidFill>
                  <a:schemeClr val="dk2"/>
                </a:solidFill>
                <a:latin typeface="Source Sans Pro"/>
                <a:ea typeface="Source Sans Pro"/>
                <a:cs typeface="Source Sans Pro"/>
                <a:sym typeface="Source Sans Pro"/>
              </a:rPr>
              <a:t>For our redesign we</a:t>
            </a:r>
            <a:endParaRPr sz="700">
              <a:solidFill>
                <a:schemeClr val="dk2"/>
              </a:solidFill>
              <a:latin typeface="Source Sans Pro"/>
              <a:ea typeface="Source Sans Pro"/>
              <a:cs typeface="Source Sans Pro"/>
              <a:sym typeface="Source Sans Pro"/>
            </a:endParaRPr>
          </a:p>
          <a:p>
            <a:pPr indent="0" lvl="0" marL="0" rtl="0" algn="ctr">
              <a:lnSpc>
                <a:spcPct val="122000"/>
              </a:lnSpc>
              <a:spcBef>
                <a:spcPts val="0"/>
              </a:spcBef>
              <a:spcAft>
                <a:spcPts val="0"/>
              </a:spcAft>
              <a:buClr>
                <a:schemeClr val="dk2"/>
              </a:buClr>
              <a:buSzPts val="900"/>
              <a:buFont typeface="Arial"/>
              <a:buNone/>
            </a:pPr>
            <a:r>
              <a:rPr lang="en" sz="900">
                <a:solidFill>
                  <a:schemeClr val="dk2"/>
                </a:solidFill>
                <a:latin typeface="Source Sans Pro"/>
                <a:ea typeface="Source Sans Pro"/>
                <a:cs typeface="Source Sans Pro"/>
                <a:sym typeface="Source Sans Pro"/>
              </a:rPr>
              <a:t>used the following font:</a:t>
            </a:r>
            <a:endParaRPr sz="900">
              <a:latin typeface="Inter"/>
              <a:ea typeface="Inter"/>
              <a:cs typeface="Inter"/>
              <a:sym typeface="Inter"/>
            </a:endParaRPr>
          </a:p>
        </p:txBody>
      </p:sp>
      <p:sp>
        <p:nvSpPr>
          <p:cNvPr id="215" name="Google Shape;215;p31"/>
          <p:cNvSpPr txBox="1"/>
          <p:nvPr/>
        </p:nvSpPr>
        <p:spPr>
          <a:xfrm>
            <a:off x="873885" y="2228048"/>
            <a:ext cx="1575300" cy="9360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Clr>
                <a:srgbClr val="000000"/>
              </a:buClr>
              <a:buSzPts val="700"/>
              <a:buFont typeface="Arial"/>
              <a:buNone/>
            </a:pPr>
            <a:r>
              <a:rPr b="1" i="0" lang="en" sz="700" u="none" cap="none" strike="noStrike">
                <a:solidFill>
                  <a:srgbClr val="000000"/>
                </a:solidFill>
                <a:latin typeface="Inter"/>
                <a:ea typeface="Inter"/>
                <a:cs typeface="Inter"/>
                <a:sym typeface="Inter"/>
              </a:rPr>
              <a:t>TITLES:</a:t>
            </a:r>
            <a:endParaRPr b="0" i="0" sz="7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1100"/>
              <a:buFont typeface="Arial"/>
              <a:buNone/>
            </a:pPr>
            <a:r>
              <a:rPr b="1" lang="en" sz="1100">
                <a:latin typeface="Inter"/>
                <a:ea typeface="Inter"/>
                <a:cs typeface="Inter"/>
                <a:sym typeface="Inter"/>
              </a:rPr>
              <a:t>INTER</a:t>
            </a:r>
            <a:endParaRPr b="0" i="0" sz="7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1100"/>
              <a:buFont typeface="Arial"/>
              <a:buNone/>
            </a:pPr>
            <a:r>
              <a:t/>
            </a:r>
            <a:endParaRPr b="1" i="0" sz="1100" u="none" cap="none" strike="noStrike">
              <a:solidFill>
                <a:srgbClr val="000000"/>
              </a:solidFill>
              <a:latin typeface="Inter"/>
              <a:ea typeface="Inter"/>
              <a:cs typeface="Inter"/>
              <a:sym typeface="Inter"/>
            </a:endParaRPr>
          </a:p>
          <a:p>
            <a:pPr indent="0" lvl="0" marL="0" marR="0" rtl="0" algn="ctr">
              <a:lnSpc>
                <a:spcPct val="80000"/>
              </a:lnSpc>
              <a:spcBef>
                <a:spcPts val="0"/>
              </a:spcBef>
              <a:spcAft>
                <a:spcPts val="0"/>
              </a:spcAft>
              <a:buClr>
                <a:srgbClr val="000000"/>
              </a:buClr>
              <a:buSzPts val="700"/>
              <a:buFont typeface="Arial"/>
              <a:buNone/>
            </a:pPr>
            <a:r>
              <a:rPr b="1" i="0" lang="en" sz="700" u="none" cap="none" strike="noStrike">
                <a:solidFill>
                  <a:srgbClr val="000000"/>
                </a:solidFill>
                <a:latin typeface="Inter"/>
                <a:ea typeface="Inter"/>
                <a:cs typeface="Inter"/>
                <a:sym typeface="Inter"/>
              </a:rPr>
              <a:t>HEADERS:</a:t>
            </a:r>
            <a:endParaRPr b="0" i="0" sz="7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1100"/>
              <a:buFont typeface="Arial"/>
              <a:buNone/>
            </a:pPr>
            <a:r>
              <a:rPr b="1" lang="en" sz="1100">
                <a:latin typeface="Inter"/>
                <a:ea typeface="Inter"/>
                <a:cs typeface="Inter"/>
                <a:sym typeface="Inter"/>
              </a:rPr>
              <a:t>INTER</a:t>
            </a:r>
            <a:endParaRPr b="0" i="0" sz="7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1100"/>
              <a:buFont typeface="Arial"/>
              <a:buNone/>
            </a:pPr>
            <a:r>
              <a:t/>
            </a:r>
            <a:endParaRPr b="1" i="0" sz="1100" u="none" cap="none" strike="noStrike">
              <a:solidFill>
                <a:srgbClr val="000000"/>
              </a:solidFill>
              <a:latin typeface="Inter"/>
              <a:ea typeface="Inter"/>
              <a:cs typeface="Inter"/>
              <a:sym typeface="Inter"/>
            </a:endParaRPr>
          </a:p>
          <a:p>
            <a:pPr indent="0" lvl="0" marL="0" marR="0" rtl="0" algn="ctr">
              <a:lnSpc>
                <a:spcPct val="80000"/>
              </a:lnSpc>
              <a:spcBef>
                <a:spcPts val="0"/>
              </a:spcBef>
              <a:spcAft>
                <a:spcPts val="0"/>
              </a:spcAft>
              <a:buClr>
                <a:srgbClr val="000000"/>
              </a:buClr>
              <a:buSzPts val="700"/>
              <a:buFont typeface="Arial"/>
              <a:buNone/>
            </a:pPr>
            <a:r>
              <a:rPr b="1" i="0" lang="en" sz="700" u="none" cap="none" strike="noStrike">
                <a:solidFill>
                  <a:srgbClr val="000000"/>
                </a:solidFill>
                <a:latin typeface="Inter"/>
                <a:ea typeface="Inter"/>
                <a:cs typeface="Inter"/>
                <a:sym typeface="Inter"/>
              </a:rPr>
              <a:t>BODY COPY:</a:t>
            </a:r>
            <a:endParaRPr b="0" i="0" sz="7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1100"/>
              <a:buFont typeface="Arial"/>
              <a:buNone/>
            </a:pPr>
            <a:r>
              <a:rPr b="1" i="0" lang="en" sz="1100" u="none" cap="none" strike="noStrike">
                <a:solidFill>
                  <a:srgbClr val="000000"/>
                </a:solidFill>
                <a:latin typeface="Inter"/>
                <a:ea typeface="Inter"/>
                <a:cs typeface="Inter"/>
                <a:sym typeface="Inter"/>
              </a:rPr>
              <a:t>INTER</a:t>
            </a:r>
            <a:endParaRPr b="0" i="0" sz="700" u="none" cap="none" strike="noStrike">
              <a:solidFill>
                <a:srgbClr val="000000"/>
              </a:solidFill>
              <a:latin typeface="Arial"/>
              <a:ea typeface="Arial"/>
              <a:cs typeface="Arial"/>
              <a:sym typeface="Arial"/>
            </a:endParaRPr>
          </a:p>
        </p:txBody>
      </p:sp>
      <p:sp>
        <p:nvSpPr>
          <p:cNvPr id="216" name="Google Shape;216;p31"/>
          <p:cNvSpPr txBox="1"/>
          <p:nvPr/>
        </p:nvSpPr>
        <p:spPr>
          <a:xfrm>
            <a:off x="2734987" y="286237"/>
            <a:ext cx="36741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200"/>
              <a:buFont typeface="Arial"/>
              <a:buNone/>
            </a:pPr>
            <a:r>
              <a:rPr b="1" lang="en" sz="3600">
                <a:latin typeface="Raleway"/>
                <a:ea typeface="Raleway"/>
                <a:cs typeface="Raleway"/>
                <a:sym typeface="Raleway"/>
              </a:rPr>
              <a:t>Style Guide</a:t>
            </a:r>
            <a:endParaRPr b="1" i="0" sz="1100" u="none" cap="none" strike="noStrike">
              <a:solidFill>
                <a:srgbClr val="000000"/>
              </a:solidFill>
              <a:latin typeface="Raleway"/>
              <a:ea typeface="Raleway"/>
              <a:cs typeface="Raleway"/>
              <a:sym typeface="Raleway"/>
            </a:endParaRPr>
          </a:p>
        </p:txBody>
      </p:sp>
      <p:sp>
        <p:nvSpPr>
          <p:cNvPr id="217" name="Google Shape;217;p31"/>
          <p:cNvSpPr txBox="1"/>
          <p:nvPr/>
        </p:nvSpPr>
        <p:spPr>
          <a:xfrm>
            <a:off x="873885" y="1266865"/>
            <a:ext cx="1575300" cy="184800"/>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Clr>
                <a:srgbClr val="000000"/>
              </a:buClr>
              <a:buSzPts val="1200"/>
              <a:buFont typeface="Arial"/>
              <a:buNone/>
            </a:pPr>
            <a:r>
              <a:rPr i="0" lang="en" sz="1200" u="none" cap="none" strike="noStrike">
                <a:solidFill>
                  <a:srgbClr val="000000"/>
                </a:solidFill>
                <a:latin typeface="Source Sans Pro"/>
                <a:ea typeface="Source Sans Pro"/>
                <a:cs typeface="Source Sans Pro"/>
                <a:sym typeface="Source Sans Pro"/>
              </a:rPr>
              <a:t>FONTS</a:t>
            </a:r>
            <a:endParaRPr i="0" sz="700" u="none" cap="none" strike="noStrike">
              <a:solidFill>
                <a:srgbClr val="000000"/>
              </a:solidFill>
              <a:latin typeface="Source Sans Pro"/>
              <a:ea typeface="Source Sans Pro"/>
              <a:cs typeface="Source Sans Pro"/>
              <a:sym typeface="Source Sans Pro"/>
            </a:endParaRPr>
          </a:p>
        </p:txBody>
      </p:sp>
      <p:sp>
        <p:nvSpPr>
          <p:cNvPr id="218" name="Google Shape;218;p31"/>
          <p:cNvSpPr txBox="1"/>
          <p:nvPr/>
        </p:nvSpPr>
        <p:spPr>
          <a:xfrm>
            <a:off x="5145603" y="1237837"/>
            <a:ext cx="1575300" cy="184800"/>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Clr>
                <a:srgbClr val="000000"/>
              </a:buClr>
              <a:buSzPts val="1200"/>
              <a:buFont typeface="Arial"/>
              <a:buNone/>
            </a:pPr>
            <a:r>
              <a:rPr lang="en" sz="1200">
                <a:latin typeface="Source Sans Pro"/>
                <a:ea typeface="Source Sans Pro"/>
                <a:cs typeface="Source Sans Pro"/>
                <a:sym typeface="Source Sans Pro"/>
              </a:rPr>
              <a:t>MOOD BOARD</a:t>
            </a:r>
            <a:endParaRPr i="0" sz="700" u="none" cap="none" strike="noStrike">
              <a:solidFill>
                <a:srgbClr val="000000"/>
              </a:solidFill>
              <a:latin typeface="Source Sans Pro"/>
              <a:ea typeface="Source Sans Pro"/>
              <a:cs typeface="Source Sans Pro"/>
              <a:sym typeface="Source Sans Pro"/>
            </a:endParaRPr>
          </a:p>
        </p:txBody>
      </p:sp>
      <p:sp>
        <p:nvSpPr>
          <p:cNvPr id="219" name="Google Shape;219;p31"/>
          <p:cNvSpPr txBox="1"/>
          <p:nvPr/>
        </p:nvSpPr>
        <p:spPr>
          <a:xfrm>
            <a:off x="873885" y="3568434"/>
            <a:ext cx="1575300" cy="184800"/>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Clr>
                <a:srgbClr val="000000"/>
              </a:buClr>
              <a:buSzPts val="1200"/>
              <a:buFont typeface="Arial"/>
              <a:buNone/>
            </a:pPr>
            <a:r>
              <a:rPr i="0" lang="en" sz="1200" u="none" cap="none" strike="noStrike">
                <a:solidFill>
                  <a:srgbClr val="000000"/>
                </a:solidFill>
                <a:latin typeface="Source Sans Pro"/>
                <a:ea typeface="Source Sans Pro"/>
                <a:cs typeface="Source Sans Pro"/>
                <a:sym typeface="Source Sans Pro"/>
              </a:rPr>
              <a:t>COLORS</a:t>
            </a:r>
            <a:endParaRPr i="0" sz="700" u="none" cap="none" strike="noStrike">
              <a:solidFill>
                <a:srgbClr val="000000"/>
              </a:solidFill>
              <a:latin typeface="Source Sans Pro"/>
              <a:ea typeface="Source Sans Pro"/>
              <a:cs typeface="Source Sans Pro"/>
              <a:sym typeface="Source Sans Pro"/>
            </a:endParaRPr>
          </a:p>
        </p:txBody>
      </p:sp>
      <p:sp>
        <p:nvSpPr>
          <p:cNvPr id="220" name="Google Shape;220;p31"/>
          <p:cNvSpPr txBox="1"/>
          <p:nvPr/>
        </p:nvSpPr>
        <p:spPr>
          <a:xfrm>
            <a:off x="875978" y="4457202"/>
            <a:ext cx="610800" cy="1077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Clr>
                <a:srgbClr val="000000"/>
              </a:buClr>
              <a:buSzPts val="700"/>
              <a:buFont typeface="Arial"/>
              <a:buNone/>
            </a:pPr>
            <a:r>
              <a:rPr b="1" i="0" lang="en" sz="700" u="none" cap="none" strike="noStrike">
                <a:solidFill>
                  <a:srgbClr val="000000"/>
                </a:solidFill>
                <a:latin typeface="Inter"/>
                <a:ea typeface="Inter"/>
                <a:cs typeface="Inter"/>
                <a:sym typeface="Inter"/>
              </a:rPr>
              <a:t>#FFFFFF</a:t>
            </a:r>
            <a:endParaRPr b="0" i="0" sz="700" u="none" cap="none" strike="noStrike">
              <a:solidFill>
                <a:srgbClr val="000000"/>
              </a:solidFill>
              <a:latin typeface="Arial"/>
              <a:ea typeface="Arial"/>
              <a:cs typeface="Arial"/>
              <a:sym typeface="Arial"/>
            </a:endParaRPr>
          </a:p>
        </p:txBody>
      </p:sp>
      <p:sp>
        <p:nvSpPr>
          <p:cNvPr id="221" name="Google Shape;221;p31"/>
          <p:cNvSpPr txBox="1"/>
          <p:nvPr/>
        </p:nvSpPr>
        <p:spPr>
          <a:xfrm>
            <a:off x="1369872" y="4463852"/>
            <a:ext cx="610800" cy="1077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Clr>
                <a:srgbClr val="000000"/>
              </a:buClr>
              <a:buSzPts val="700"/>
              <a:buFont typeface="Arial"/>
              <a:buNone/>
            </a:pPr>
            <a:r>
              <a:rPr b="1" i="0" lang="en" sz="700" u="none" cap="none" strike="noStrike">
                <a:solidFill>
                  <a:srgbClr val="000000"/>
                </a:solidFill>
                <a:latin typeface="Inter"/>
                <a:ea typeface="Inter"/>
                <a:cs typeface="Inter"/>
                <a:sym typeface="Inter"/>
              </a:rPr>
              <a:t>#000000</a:t>
            </a:r>
            <a:endParaRPr b="0" i="0" sz="700" u="none" cap="none" strike="noStrike">
              <a:solidFill>
                <a:srgbClr val="000000"/>
              </a:solidFill>
              <a:latin typeface="Arial"/>
              <a:ea typeface="Arial"/>
              <a:cs typeface="Arial"/>
              <a:sym typeface="Arial"/>
            </a:endParaRPr>
          </a:p>
        </p:txBody>
      </p:sp>
      <p:sp>
        <p:nvSpPr>
          <p:cNvPr id="222" name="Google Shape;222;p31"/>
          <p:cNvSpPr/>
          <p:nvPr/>
        </p:nvSpPr>
        <p:spPr>
          <a:xfrm>
            <a:off x="1989616" y="4013613"/>
            <a:ext cx="377139" cy="377139"/>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551A8B"/>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23" name="Google Shape;223;p31"/>
          <p:cNvSpPr txBox="1"/>
          <p:nvPr/>
        </p:nvSpPr>
        <p:spPr>
          <a:xfrm>
            <a:off x="1872824" y="4457202"/>
            <a:ext cx="610800" cy="1077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Clr>
                <a:srgbClr val="000000"/>
              </a:buClr>
              <a:buSzPts val="700"/>
              <a:buFont typeface="Arial"/>
              <a:buNone/>
            </a:pPr>
            <a:r>
              <a:rPr b="1" i="0" lang="en" sz="700" u="none" cap="none" strike="noStrike">
                <a:solidFill>
                  <a:srgbClr val="000000"/>
                </a:solidFill>
                <a:latin typeface="Inter"/>
                <a:ea typeface="Inter"/>
                <a:cs typeface="Inter"/>
                <a:sym typeface="Inter"/>
              </a:rPr>
              <a:t>#</a:t>
            </a:r>
            <a:r>
              <a:rPr b="1" lang="en" sz="700">
                <a:latin typeface="Inter"/>
                <a:ea typeface="Inter"/>
                <a:cs typeface="Inter"/>
                <a:sym typeface="Inter"/>
              </a:rPr>
              <a:t>551A8B</a:t>
            </a:r>
            <a:endParaRPr b="0" i="0" sz="700" u="none" cap="none" strike="noStrike">
              <a:solidFill>
                <a:srgbClr val="000000"/>
              </a:solidFill>
              <a:latin typeface="Arial"/>
              <a:ea typeface="Arial"/>
              <a:cs typeface="Arial"/>
              <a:sym typeface="Arial"/>
            </a:endParaRPr>
          </a:p>
        </p:txBody>
      </p:sp>
      <p:pic>
        <p:nvPicPr>
          <p:cNvPr id="224" name="Google Shape;224;p31" title="ai-generated-modern-bedroom-interior-wit-purple-accents-free-photo.jpg"/>
          <p:cNvPicPr preferRelativeResize="0"/>
          <p:nvPr/>
        </p:nvPicPr>
        <p:blipFill>
          <a:blip r:embed="rId3">
            <a:alphaModFix/>
          </a:blip>
          <a:stretch>
            <a:fillRect/>
          </a:stretch>
        </p:blipFill>
        <p:spPr>
          <a:xfrm>
            <a:off x="3228524" y="1068825"/>
            <a:ext cx="1320221" cy="1026876"/>
          </a:xfrm>
          <a:prstGeom prst="rect">
            <a:avLst/>
          </a:prstGeom>
          <a:noFill/>
          <a:ln>
            <a:noFill/>
          </a:ln>
        </p:spPr>
      </p:pic>
      <p:pic>
        <p:nvPicPr>
          <p:cNvPr id="225" name="Google Shape;225;p31" title="360_F_641004406_DDy4ZX6lqawxCh258dxRKsByOaoB3M1O.jpg"/>
          <p:cNvPicPr preferRelativeResize="0"/>
          <p:nvPr/>
        </p:nvPicPr>
        <p:blipFill>
          <a:blip r:embed="rId4">
            <a:alphaModFix/>
          </a:blip>
          <a:stretch>
            <a:fillRect/>
          </a:stretch>
        </p:blipFill>
        <p:spPr>
          <a:xfrm>
            <a:off x="6367763" y="2182601"/>
            <a:ext cx="1026875" cy="1026875"/>
          </a:xfrm>
          <a:prstGeom prst="rect">
            <a:avLst/>
          </a:prstGeom>
          <a:noFill/>
          <a:ln>
            <a:noFill/>
          </a:ln>
        </p:spPr>
      </p:pic>
      <p:pic>
        <p:nvPicPr>
          <p:cNvPr id="226" name="Google Shape;226;p31" title="luxury-living-room-interior-with-furniture-ai-generative-free-photo.jpeg"/>
          <p:cNvPicPr preferRelativeResize="0"/>
          <p:nvPr/>
        </p:nvPicPr>
        <p:blipFill>
          <a:blip r:embed="rId5">
            <a:alphaModFix/>
          </a:blip>
          <a:stretch>
            <a:fillRect/>
          </a:stretch>
        </p:blipFill>
        <p:spPr>
          <a:xfrm>
            <a:off x="3424575" y="2152200"/>
            <a:ext cx="1495237" cy="996825"/>
          </a:xfrm>
          <a:prstGeom prst="rect">
            <a:avLst/>
          </a:prstGeom>
          <a:noFill/>
          <a:ln>
            <a:noFill/>
          </a:ln>
        </p:spPr>
      </p:pic>
      <p:pic>
        <p:nvPicPr>
          <p:cNvPr id="227" name="Google Shape;227;p31" title="360_F_634571471_V449wUCiZDLXNQI5gNqu8IT8qgBaohHs.jpg"/>
          <p:cNvPicPr preferRelativeResize="0"/>
          <p:nvPr/>
        </p:nvPicPr>
        <p:blipFill>
          <a:blip r:embed="rId6">
            <a:alphaModFix/>
          </a:blip>
          <a:stretch>
            <a:fillRect/>
          </a:stretch>
        </p:blipFill>
        <p:spPr>
          <a:xfrm>
            <a:off x="4773775" y="3326712"/>
            <a:ext cx="1720238" cy="1146825"/>
          </a:xfrm>
          <a:prstGeom prst="rect">
            <a:avLst/>
          </a:prstGeom>
          <a:noFill/>
          <a:ln>
            <a:noFill/>
          </a:ln>
        </p:spPr>
      </p:pic>
      <p:pic>
        <p:nvPicPr>
          <p:cNvPr id="228" name="Google Shape;228;p31" title="59f98c34c37d88883fda6d76ca150a0f.jpg"/>
          <p:cNvPicPr preferRelativeResize="0"/>
          <p:nvPr/>
        </p:nvPicPr>
        <p:blipFill>
          <a:blip r:embed="rId7">
            <a:alphaModFix/>
          </a:blip>
          <a:stretch>
            <a:fillRect/>
          </a:stretch>
        </p:blipFill>
        <p:spPr>
          <a:xfrm>
            <a:off x="7535467" y="2077189"/>
            <a:ext cx="1146826" cy="1146826"/>
          </a:xfrm>
          <a:prstGeom prst="rect">
            <a:avLst/>
          </a:prstGeom>
          <a:noFill/>
          <a:ln>
            <a:noFill/>
          </a:ln>
        </p:spPr>
      </p:pic>
      <p:pic>
        <p:nvPicPr>
          <p:cNvPr id="229" name="Google Shape;229;p31" title="Purple-Bathroom-Decor-Ideas-Guide.jpg"/>
          <p:cNvPicPr preferRelativeResize="0"/>
          <p:nvPr/>
        </p:nvPicPr>
        <p:blipFill>
          <a:blip r:embed="rId8">
            <a:alphaModFix/>
          </a:blip>
          <a:stretch>
            <a:fillRect/>
          </a:stretch>
        </p:blipFill>
        <p:spPr>
          <a:xfrm>
            <a:off x="7079972" y="1030949"/>
            <a:ext cx="1664051" cy="936000"/>
          </a:xfrm>
          <a:prstGeom prst="rect">
            <a:avLst/>
          </a:prstGeom>
          <a:noFill/>
          <a:ln>
            <a:noFill/>
          </a:ln>
        </p:spPr>
      </p:pic>
      <p:pic>
        <p:nvPicPr>
          <p:cNvPr id="230" name="Google Shape;230;p31" title="Screenshot (117).png"/>
          <p:cNvPicPr preferRelativeResize="0"/>
          <p:nvPr/>
        </p:nvPicPr>
        <p:blipFill>
          <a:blip r:embed="rId9">
            <a:alphaModFix/>
          </a:blip>
          <a:stretch>
            <a:fillRect/>
          </a:stretch>
        </p:blipFill>
        <p:spPr>
          <a:xfrm>
            <a:off x="5070383" y="1740391"/>
            <a:ext cx="1146825" cy="1268523"/>
          </a:xfrm>
          <a:prstGeom prst="rect">
            <a:avLst/>
          </a:prstGeom>
          <a:noFill/>
          <a:ln>
            <a:noFill/>
          </a:ln>
        </p:spPr>
      </p:pic>
      <p:pic>
        <p:nvPicPr>
          <p:cNvPr id="231" name="Google Shape;231;p31" title="Screenshot (118).png"/>
          <p:cNvPicPr preferRelativeResize="0"/>
          <p:nvPr/>
        </p:nvPicPr>
        <p:blipFill>
          <a:blip r:embed="rId10">
            <a:alphaModFix/>
          </a:blip>
          <a:stretch>
            <a:fillRect/>
          </a:stretch>
        </p:blipFill>
        <p:spPr>
          <a:xfrm>
            <a:off x="3158263" y="3205523"/>
            <a:ext cx="1267663" cy="1389177"/>
          </a:xfrm>
          <a:prstGeom prst="rect">
            <a:avLst/>
          </a:prstGeom>
          <a:noFill/>
          <a:ln>
            <a:noFill/>
          </a:ln>
        </p:spPr>
      </p:pic>
      <p:pic>
        <p:nvPicPr>
          <p:cNvPr id="232" name="Google Shape;232;p31" title="Screenshot (119).png"/>
          <p:cNvPicPr preferRelativeResize="0"/>
          <p:nvPr/>
        </p:nvPicPr>
        <p:blipFill>
          <a:blip r:embed="rId11">
            <a:alphaModFix/>
          </a:blip>
          <a:stretch>
            <a:fillRect/>
          </a:stretch>
        </p:blipFill>
        <p:spPr>
          <a:xfrm>
            <a:off x="6665463" y="3477525"/>
            <a:ext cx="1972725" cy="1026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Problem</a:t>
            </a:r>
            <a:endParaRPr/>
          </a:p>
        </p:txBody>
      </p:sp>
      <p:sp>
        <p:nvSpPr>
          <p:cNvPr id="65" name="Google Shape;65;p14"/>
          <p:cNvSpPr txBox="1"/>
          <p:nvPr>
            <p:ph idx="4294967295" type="body"/>
          </p:nvPr>
        </p:nvSpPr>
        <p:spPr>
          <a:xfrm>
            <a:off x="506425" y="1304875"/>
            <a:ext cx="2494500" cy="46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Company</a:t>
            </a:r>
            <a:endParaRPr>
              <a:solidFill>
                <a:schemeClr val="lt1"/>
              </a:solidFill>
            </a:endParaRPr>
          </a:p>
        </p:txBody>
      </p:sp>
      <p:sp>
        <p:nvSpPr>
          <p:cNvPr id="66" name="Google Shape;66;p14"/>
          <p:cNvSpPr txBox="1"/>
          <p:nvPr>
            <p:ph idx="4294967295" type="body"/>
          </p:nvPr>
        </p:nvSpPr>
        <p:spPr>
          <a:xfrm>
            <a:off x="3389450" y="1304875"/>
            <a:ext cx="2494500" cy="46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Context</a:t>
            </a:r>
            <a:endParaRPr>
              <a:solidFill>
                <a:schemeClr val="lt1"/>
              </a:solidFill>
            </a:endParaRPr>
          </a:p>
        </p:txBody>
      </p:sp>
      <p:sp>
        <p:nvSpPr>
          <p:cNvPr id="67" name="Google Shape;67;p14"/>
          <p:cNvSpPr txBox="1"/>
          <p:nvPr>
            <p:ph idx="4294967295" type="body"/>
          </p:nvPr>
        </p:nvSpPr>
        <p:spPr>
          <a:xfrm>
            <a:off x="6272475" y="1304875"/>
            <a:ext cx="2494500" cy="46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Problem statement</a:t>
            </a:r>
            <a:endParaRPr>
              <a:solidFill>
                <a:schemeClr val="lt1"/>
              </a:solidFill>
            </a:endParaRPr>
          </a:p>
        </p:txBody>
      </p:sp>
      <p:sp>
        <p:nvSpPr>
          <p:cNvPr id="68" name="Google Shape;68;p14"/>
          <p:cNvSpPr txBox="1"/>
          <p:nvPr/>
        </p:nvSpPr>
        <p:spPr>
          <a:xfrm>
            <a:off x="506425" y="1384950"/>
            <a:ext cx="7703700" cy="2373600"/>
          </a:xfrm>
          <a:prstGeom prst="rect">
            <a:avLst/>
          </a:prstGeom>
          <a:noFill/>
          <a:ln>
            <a:noFill/>
          </a:ln>
        </p:spPr>
        <p:txBody>
          <a:bodyPr anchorCtr="0" anchor="t" bIns="91425" lIns="91425" spcFirstLastPara="1" rIns="91425" wrap="square" tIns="91425">
            <a:spAutoFit/>
          </a:bodyPr>
          <a:lstStyle/>
          <a:p>
            <a:pPr indent="0" lvl="0" marL="0" marR="381000" rtl="0" algn="l">
              <a:lnSpc>
                <a:spcPct val="115000"/>
              </a:lnSpc>
              <a:spcBef>
                <a:spcPts val="1200"/>
              </a:spcBef>
              <a:spcAft>
                <a:spcPts val="1200"/>
              </a:spcAft>
              <a:buNone/>
            </a:pPr>
            <a:r>
              <a:rPr lang="en" sz="1800">
                <a:latin typeface="Source Sans Pro"/>
                <a:ea typeface="Source Sans Pro"/>
                <a:cs typeface="Source Sans Pro"/>
                <a:sym typeface="Source Sans Pro"/>
              </a:rPr>
              <a:t>People frequently use Craigslist to search for housing, but many struggle to quickly find listings that meet their needs due to the platform’s outdated interface, limited filtering options, and inconsistent listing information. The goal of this redesign is to help users browse housing listings more efficiently, compare options easily, and identify trustworthy listings so they can make housing decisions with greater confidence while saving time during the search process.</a:t>
            </a:r>
            <a:endParaRPr sz="1800">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idx="4294967295" type="title"/>
          </p:nvPr>
        </p:nvSpPr>
        <p:spPr>
          <a:xfrm>
            <a:off x="-3" y="4067659"/>
            <a:ext cx="7404300" cy="151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High Fidelity Screens</a:t>
            </a:r>
            <a:endParaRPr/>
          </a:p>
          <a:p>
            <a:pPr indent="0" lvl="0" marL="0" rtl="0" algn="l">
              <a:spcBef>
                <a:spcPts val="0"/>
              </a:spcBef>
              <a:spcAft>
                <a:spcPts val="0"/>
              </a:spcAft>
              <a:buNone/>
            </a:pPr>
            <a:r>
              <a:rPr lang="en" sz="1400">
                <a:latin typeface="Source Sans Pro"/>
                <a:ea typeface="Source Sans Pro"/>
                <a:cs typeface="Source Sans Pro"/>
                <a:sym typeface="Source Sans Pro"/>
              </a:rPr>
              <a:t>Detailed designs that refine layout and interaction patterns, bringing greater clarity and usability to the housing search experience.</a:t>
            </a:r>
            <a:endParaRPr sz="1400">
              <a:latin typeface="Source Sans Pro"/>
              <a:ea typeface="Source Sans Pro"/>
              <a:cs typeface="Source Sans Pro"/>
              <a:sym typeface="Source Sans Pro"/>
            </a:endParaRPr>
          </a:p>
          <a:p>
            <a:pPr indent="0" lvl="0" marL="0" rtl="0" algn="l">
              <a:spcBef>
                <a:spcPts val="0"/>
              </a:spcBef>
              <a:spcAft>
                <a:spcPts val="0"/>
              </a:spcAft>
              <a:buNone/>
            </a:pPr>
            <a:r>
              <a:t/>
            </a:r>
            <a:endParaRPr sz="1400">
              <a:latin typeface="Source Sans Pro"/>
              <a:ea typeface="Source Sans Pro"/>
              <a:cs typeface="Source Sans Pro"/>
              <a:sym typeface="Source Sans Pro"/>
            </a:endParaRPr>
          </a:p>
          <a:p>
            <a:pPr indent="0" lvl="0" marL="0" rtl="0" algn="l">
              <a:spcBef>
                <a:spcPts val="0"/>
              </a:spcBef>
              <a:spcAft>
                <a:spcPts val="0"/>
              </a:spcAft>
              <a:buNone/>
            </a:pPr>
            <a:r>
              <a:t/>
            </a:r>
            <a:endParaRPr sz="1550"/>
          </a:p>
        </p:txBody>
      </p:sp>
      <p:pic>
        <p:nvPicPr>
          <p:cNvPr id="238" name="Google Shape;238;p32" title="Screenshot (124).png"/>
          <p:cNvPicPr preferRelativeResize="0"/>
          <p:nvPr/>
        </p:nvPicPr>
        <p:blipFill>
          <a:blip r:embed="rId3">
            <a:alphaModFix/>
          </a:blip>
          <a:stretch>
            <a:fillRect/>
          </a:stretch>
        </p:blipFill>
        <p:spPr>
          <a:xfrm>
            <a:off x="8819" y="567882"/>
            <a:ext cx="9143999" cy="32528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3" title="Screenshot (125).png"/>
          <p:cNvPicPr preferRelativeResize="0"/>
          <p:nvPr/>
        </p:nvPicPr>
        <p:blipFill>
          <a:blip r:embed="rId3">
            <a:alphaModFix/>
          </a:blip>
          <a:stretch>
            <a:fillRect/>
          </a:stretch>
        </p:blipFill>
        <p:spPr>
          <a:xfrm>
            <a:off x="0" y="938900"/>
            <a:ext cx="9144000" cy="326570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4" title="Screenshot (122).png"/>
          <p:cNvPicPr preferRelativeResize="0"/>
          <p:nvPr/>
        </p:nvPicPr>
        <p:blipFill>
          <a:blip r:embed="rId3">
            <a:alphaModFix/>
          </a:blip>
          <a:stretch>
            <a:fillRect/>
          </a:stretch>
        </p:blipFill>
        <p:spPr>
          <a:xfrm>
            <a:off x="444092" y="0"/>
            <a:ext cx="8255810"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5" title="Screenshot (114).png"/>
          <p:cNvPicPr preferRelativeResize="0"/>
          <p:nvPr/>
        </p:nvPicPr>
        <p:blipFill>
          <a:blip r:embed="rId3">
            <a:alphaModFix/>
          </a:blip>
          <a:stretch>
            <a:fillRect/>
          </a:stretch>
        </p:blipFill>
        <p:spPr>
          <a:xfrm>
            <a:off x="0" y="175725"/>
            <a:ext cx="6264540" cy="3762859"/>
          </a:xfrm>
          <a:prstGeom prst="rect">
            <a:avLst/>
          </a:prstGeom>
          <a:noFill/>
          <a:ln>
            <a:noFill/>
          </a:ln>
        </p:spPr>
      </p:pic>
      <p:sp>
        <p:nvSpPr>
          <p:cNvPr id="254" name="Google Shape;254;p35"/>
          <p:cNvSpPr txBox="1"/>
          <p:nvPr>
            <p:ph idx="4294967295" type="title"/>
          </p:nvPr>
        </p:nvSpPr>
        <p:spPr>
          <a:xfrm>
            <a:off x="3733199" y="3624300"/>
            <a:ext cx="5410800" cy="151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Final Iteration</a:t>
            </a:r>
            <a:endParaRPr/>
          </a:p>
          <a:p>
            <a:pPr indent="0" lvl="0" marL="0" rtl="0" algn="l">
              <a:spcBef>
                <a:spcPts val="0"/>
              </a:spcBef>
              <a:spcAft>
                <a:spcPts val="0"/>
              </a:spcAft>
              <a:buNone/>
            </a:pPr>
            <a:r>
              <a:rPr lang="en" sz="1400">
                <a:latin typeface="Source Sans Pro"/>
                <a:ea typeface="Source Sans Pro"/>
                <a:cs typeface="Source Sans Pro"/>
                <a:sym typeface="Source Sans Pro"/>
              </a:rPr>
              <a:t>A polished, high-fidelity redesign of Craigslist Housing with improved usability, visual clarity, and a more intuitive user experience.</a:t>
            </a:r>
            <a:endParaRPr sz="1400">
              <a:latin typeface="Source Sans Pro"/>
              <a:ea typeface="Source Sans Pro"/>
              <a:cs typeface="Source Sans Pro"/>
              <a:sym typeface="Source Sans Pro"/>
            </a:endParaRPr>
          </a:p>
          <a:p>
            <a:pPr indent="0" lvl="0" marL="0" rtl="0" algn="l">
              <a:spcBef>
                <a:spcPts val="0"/>
              </a:spcBef>
              <a:spcAft>
                <a:spcPts val="0"/>
              </a:spcAft>
              <a:buNone/>
            </a:pPr>
            <a:r>
              <a:t/>
            </a:r>
            <a:endParaRPr sz="155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6"/>
          <p:cNvSpPr txBox="1"/>
          <p:nvPr/>
        </p:nvSpPr>
        <p:spPr>
          <a:xfrm>
            <a:off x="4420450" y="4236150"/>
            <a:ext cx="4516800" cy="7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accent2"/>
                </a:solidFill>
                <a:latin typeface="Source Sans Pro"/>
                <a:ea typeface="Source Sans Pro"/>
                <a:cs typeface="Source Sans Pro"/>
                <a:sym typeface="Source Sans Pro"/>
                <a:hlinkClick r:id="rId3">
                  <a:extLst>
                    <a:ext uri="{A12FA001-AC4F-418D-AE19-62706E023703}">
                      <ahyp:hlinkClr val="tx"/>
                    </a:ext>
                  </a:extLst>
                </a:hlinkClick>
              </a:rPr>
              <a:t>Click here to view the final iteration prototype in Figma</a:t>
            </a:r>
            <a:endParaRPr b="1">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b="1">
              <a:solidFill>
                <a:schemeClr val="accent2"/>
              </a:solidFill>
              <a:latin typeface="Nunito"/>
              <a:ea typeface="Nunito"/>
              <a:cs typeface="Nunito"/>
              <a:sym typeface="Nunito"/>
            </a:endParaRPr>
          </a:p>
        </p:txBody>
      </p:sp>
      <p:pic>
        <p:nvPicPr>
          <p:cNvPr id="260" name="Google Shape;260;p36" title="Screenshot (113).png"/>
          <p:cNvPicPr preferRelativeResize="0"/>
          <p:nvPr/>
        </p:nvPicPr>
        <p:blipFill>
          <a:blip r:embed="rId4">
            <a:alphaModFix/>
          </a:blip>
          <a:stretch>
            <a:fillRect/>
          </a:stretch>
        </p:blipFill>
        <p:spPr>
          <a:xfrm>
            <a:off x="605525" y="120218"/>
            <a:ext cx="5939997" cy="4083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a:t>
            </a:r>
            <a:endParaRPr/>
          </a:p>
        </p:txBody>
      </p:sp>
      <p:sp>
        <p:nvSpPr>
          <p:cNvPr id="266" name="Google Shape;266;p37"/>
          <p:cNvSpPr txBox="1"/>
          <p:nvPr/>
        </p:nvSpPr>
        <p:spPr>
          <a:xfrm>
            <a:off x="59850" y="1236902"/>
            <a:ext cx="9024300" cy="4519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200"/>
              </a:spcBef>
              <a:spcAft>
                <a:spcPts val="0"/>
              </a:spcAft>
              <a:buClr>
                <a:schemeClr val="dk2"/>
              </a:buClr>
              <a:buSzPts val="1400"/>
              <a:buChar char="●"/>
            </a:pPr>
            <a:r>
              <a:rPr b="1" lang="en">
                <a:solidFill>
                  <a:schemeClr val="dk2"/>
                </a:solidFill>
                <a:latin typeface="Source Sans Pro"/>
                <a:ea typeface="Source Sans Pro"/>
                <a:cs typeface="Source Sans Pro"/>
                <a:sym typeface="Source Sans Pro"/>
              </a:rPr>
              <a:t>Expand &amp; Improve Filters:</a:t>
            </a:r>
            <a:r>
              <a:rPr lang="en">
                <a:solidFill>
                  <a:schemeClr val="dk2"/>
                </a:solidFill>
                <a:latin typeface="Source Sans Pro"/>
                <a:ea typeface="Source Sans Pro"/>
                <a:cs typeface="Source Sans Pro"/>
                <a:sym typeface="Source Sans Pro"/>
              </a:rPr>
              <a:t> Add advanced filtering options (school district, price, bedrooms/bathrooms, HOA, distance) to help users quickly find relevant listings.</a:t>
            </a:r>
            <a:br>
              <a:rPr lang="en">
                <a:solidFill>
                  <a:schemeClr val="dk2"/>
                </a:solidFill>
                <a:latin typeface="Source Sans Pro"/>
                <a:ea typeface="Source Sans Pro"/>
                <a:cs typeface="Source Sans Pro"/>
                <a:sym typeface="Source Sans Pro"/>
              </a:rPr>
            </a:br>
            <a:endParaRPr>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a:solidFill>
                  <a:schemeClr val="dk2"/>
                </a:solidFill>
                <a:latin typeface="Source Sans Pro"/>
                <a:ea typeface="Source Sans Pro"/>
                <a:cs typeface="Source Sans Pro"/>
                <a:sym typeface="Source Sans Pro"/>
              </a:rPr>
              <a:t>Dynamic Neighborhood Insights:</a:t>
            </a:r>
            <a:r>
              <a:rPr lang="en">
                <a:solidFill>
                  <a:schemeClr val="dk2"/>
                </a:solidFill>
                <a:latin typeface="Source Sans Pro"/>
                <a:ea typeface="Source Sans Pro"/>
                <a:cs typeface="Source Sans Pro"/>
                <a:sym typeface="Source Sans Pro"/>
              </a:rPr>
              <a:t> Integrate contextual data about neighborhoods (crime stats, walkability, school ratings, commute times) directly into listings to help users make informed decisions without leaving the platform.</a:t>
            </a:r>
            <a:br>
              <a:rPr lang="en">
                <a:solidFill>
                  <a:schemeClr val="dk2"/>
                </a:solidFill>
                <a:latin typeface="Source Sans Pro"/>
                <a:ea typeface="Source Sans Pro"/>
                <a:cs typeface="Source Sans Pro"/>
                <a:sym typeface="Source Sans Pro"/>
              </a:rPr>
            </a:br>
            <a:endParaRPr>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a:solidFill>
                  <a:schemeClr val="dk2"/>
                </a:solidFill>
                <a:latin typeface="Source Sans Pro"/>
                <a:ea typeface="Source Sans Pro"/>
                <a:cs typeface="Source Sans Pro"/>
                <a:sym typeface="Source Sans Pro"/>
              </a:rPr>
              <a:t>Community-Driven Reviews &amp; Ratings:</a:t>
            </a:r>
            <a:r>
              <a:rPr lang="en">
                <a:solidFill>
                  <a:schemeClr val="dk2"/>
                </a:solidFill>
                <a:latin typeface="Source Sans Pro"/>
                <a:ea typeface="Source Sans Pro"/>
                <a:cs typeface="Source Sans Pro"/>
                <a:sym typeface="Source Sans Pro"/>
              </a:rPr>
              <a:t> Allow renters to rate and review landlords, buildings, or neighborhoods, building a reputation system that increases transparency and trust.</a:t>
            </a:r>
            <a:br>
              <a:rPr lang="en">
                <a:solidFill>
                  <a:schemeClr val="dk2"/>
                </a:solidFill>
                <a:latin typeface="Source Sans Pro"/>
                <a:ea typeface="Source Sans Pro"/>
                <a:cs typeface="Source Sans Pro"/>
                <a:sym typeface="Source Sans Pro"/>
              </a:rPr>
            </a:br>
            <a:endParaRPr>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a:solidFill>
                  <a:schemeClr val="dk2"/>
                </a:solidFill>
                <a:latin typeface="Source Sans Pro"/>
                <a:ea typeface="Source Sans Pro"/>
                <a:cs typeface="Source Sans Pro"/>
                <a:sym typeface="Source Sans Pro"/>
              </a:rPr>
              <a:t>Optimize Listing Creation for Landlords:</a:t>
            </a:r>
            <a:r>
              <a:rPr lang="en">
                <a:solidFill>
                  <a:schemeClr val="dk2"/>
                </a:solidFill>
                <a:latin typeface="Source Sans Pro"/>
                <a:ea typeface="Source Sans Pro"/>
                <a:cs typeface="Source Sans Pro"/>
                <a:sym typeface="Source Sans Pro"/>
              </a:rPr>
              <a:t> Streamline account setup, listing input, posting, and verification processes to reduce friction and errors.</a:t>
            </a:r>
            <a:br>
              <a:rPr lang="en">
                <a:solidFill>
                  <a:schemeClr val="dk2"/>
                </a:solidFill>
                <a:latin typeface="Source Sans Pro"/>
                <a:ea typeface="Source Sans Pro"/>
                <a:cs typeface="Source Sans Pro"/>
                <a:sym typeface="Source Sans Pro"/>
              </a:rPr>
            </a:br>
            <a:endParaRPr>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a:solidFill>
                  <a:schemeClr val="dk2"/>
                </a:solidFill>
                <a:latin typeface="Source Sans Pro"/>
                <a:ea typeface="Source Sans Pro"/>
                <a:cs typeface="Source Sans Pro"/>
                <a:sym typeface="Source Sans Pro"/>
              </a:rPr>
              <a:t>Conduct Broader Usability Testing:</a:t>
            </a:r>
            <a:r>
              <a:rPr lang="en">
                <a:solidFill>
                  <a:schemeClr val="dk2"/>
                </a:solidFill>
                <a:latin typeface="Source Sans Pro"/>
                <a:ea typeface="Source Sans Pro"/>
                <a:cs typeface="Source Sans Pro"/>
                <a:sym typeface="Source Sans Pro"/>
              </a:rPr>
              <a:t> Test flows with both renters and landlords to validate improvements, uncover pain points, and refine the overall experience.</a:t>
            </a:r>
            <a:br>
              <a:rPr lang="en">
                <a:solidFill>
                  <a:schemeClr val="dk2"/>
                </a:solidFill>
                <a:latin typeface="Nunito"/>
                <a:ea typeface="Nunito"/>
                <a:cs typeface="Nunito"/>
                <a:sym typeface="Nunito"/>
              </a:rPr>
            </a:br>
            <a:endParaRPr b="1">
              <a:solidFill>
                <a:schemeClr val="dk2"/>
              </a:solidFill>
              <a:latin typeface="Nunito"/>
              <a:ea typeface="Nunito"/>
              <a:cs typeface="Nunito"/>
              <a:sym typeface="Nunito"/>
            </a:endParaRPr>
          </a:p>
          <a:p>
            <a:pPr indent="0" lvl="0" marL="457200" rtl="0" algn="l">
              <a:lnSpc>
                <a:spcPct val="115000"/>
              </a:lnSpc>
              <a:spcBef>
                <a:spcPts val="1200"/>
              </a:spcBef>
              <a:spcAft>
                <a:spcPts val="1200"/>
              </a:spcAft>
              <a:buNone/>
            </a:pPr>
            <a:r>
              <a:t/>
            </a:r>
            <a:endParaRPr>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272" name="Google Shape;272;p38"/>
          <p:cNvSpPr txBox="1"/>
          <p:nvPr/>
        </p:nvSpPr>
        <p:spPr>
          <a:xfrm>
            <a:off x="59850" y="1219946"/>
            <a:ext cx="9024300" cy="43653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Clr>
                <a:schemeClr val="dk2"/>
              </a:buClr>
              <a:buSzPts val="1100"/>
              <a:buFont typeface="Source Sans Pro"/>
              <a:buChar char="●"/>
            </a:pPr>
            <a:r>
              <a:rPr lang="en">
                <a:solidFill>
                  <a:schemeClr val="dk2"/>
                </a:solidFill>
                <a:latin typeface="Source Sans Pro"/>
                <a:ea typeface="Source Sans Pro"/>
                <a:cs typeface="Source Sans Pro"/>
                <a:sym typeface="Source Sans Pro"/>
              </a:rPr>
              <a:t>Craigslist’s strength lies in its vast selection and real-time postings; a structured layout, standardized listings, and smarter navigation ensure users can access this breadth efficiently without feeling overwhelmed.</a:t>
            </a:r>
            <a:br>
              <a:rPr lang="en">
                <a:solidFill>
                  <a:schemeClr val="dk2"/>
                </a:solidFill>
                <a:latin typeface="Source Sans Pro"/>
                <a:ea typeface="Source Sans Pro"/>
                <a:cs typeface="Source Sans Pro"/>
                <a:sym typeface="Source Sans Pro"/>
              </a:rPr>
            </a:br>
            <a:endParaRPr>
              <a:solidFill>
                <a:schemeClr val="dk2"/>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chemeClr val="dk2"/>
              </a:buClr>
              <a:buSzPts val="1100"/>
              <a:buFont typeface="Source Sans Pro"/>
              <a:buChar char="●"/>
            </a:pPr>
            <a:r>
              <a:rPr lang="en">
                <a:solidFill>
                  <a:schemeClr val="dk2"/>
                </a:solidFill>
                <a:latin typeface="Source Sans Pro"/>
                <a:ea typeface="Source Sans Pro"/>
                <a:cs typeface="Source Sans Pro"/>
                <a:sym typeface="Source Sans Pro"/>
              </a:rPr>
              <a:t>By improving filtering, listing clarity, and verification, Craigslist can transform its housing section from a chaotic marketplace into a trustworthy, easy-to-navigate platform for both renters and landlords.</a:t>
            </a:r>
            <a:br>
              <a:rPr lang="en">
                <a:solidFill>
                  <a:schemeClr val="dk2"/>
                </a:solidFill>
                <a:latin typeface="Source Sans Pro"/>
                <a:ea typeface="Source Sans Pro"/>
                <a:cs typeface="Source Sans Pro"/>
                <a:sym typeface="Source Sans Pro"/>
              </a:rPr>
            </a:br>
            <a:endParaRPr>
              <a:solidFill>
                <a:schemeClr val="dk2"/>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chemeClr val="dk2"/>
              </a:buClr>
              <a:buSzPts val="1100"/>
              <a:buFont typeface="Source Sans Pro"/>
              <a:buChar char="●"/>
            </a:pPr>
            <a:r>
              <a:rPr lang="en">
                <a:solidFill>
                  <a:schemeClr val="dk2"/>
                </a:solidFill>
                <a:latin typeface="Source Sans Pro"/>
                <a:ea typeface="Source Sans Pro"/>
                <a:cs typeface="Source Sans Pro"/>
                <a:sym typeface="Source Sans Pro"/>
              </a:rPr>
              <a:t>A modern redesign considers the full ecosystem: helping renters find, evaluate, and act on listings while streamlining listing creation, posting, and verification for landlords, creating a seamless experience for all users.</a:t>
            </a:r>
            <a:br>
              <a:rPr lang="en">
                <a:solidFill>
                  <a:schemeClr val="dk2"/>
                </a:solidFill>
                <a:latin typeface="Source Sans Pro"/>
                <a:ea typeface="Source Sans Pro"/>
                <a:cs typeface="Source Sans Pro"/>
                <a:sym typeface="Source Sans Pro"/>
              </a:rPr>
            </a:br>
            <a:endParaRPr>
              <a:solidFill>
                <a:schemeClr val="dk2"/>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chemeClr val="dk2"/>
              </a:buClr>
              <a:buSzPts val="1100"/>
              <a:buFont typeface="Source Sans Pro"/>
              <a:buChar char="●"/>
            </a:pPr>
            <a:r>
              <a:rPr lang="en">
                <a:solidFill>
                  <a:schemeClr val="dk2"/>
                </a:solidFill>
                <a:latin typeface="Source Sans Pro"/>
                <a:ea typeface="Source Sans Pro"/>
                <a:cs typeface="Source Sans Pro"/>
                <a:sym typeface="Source Sans Pro"/>
              </a:rPr>
              <a:t>Transforming the housing section with smarter filters, real-time notifications, trust signals, and contextual neighborhood insights stations Craigslist to compete with purpose-built real estate platforms while retaining its core identity as a broad, accessible marketplace.</a:t>
            </a:r>
            <a:br>
              <a:rPr lang="en">
                <a:solidFill>
                  <a:schemeClr val="dk2"/>
                </a:solidFill>
                <a:latin typeface="Source Sans Pro"/>
                <a:ea typeface="Source Sans Pro"/>
                <a:cs typeface="Source Sans Pro"/>
                <a:sym typeface="Source Sans Pro"/>
              </a:rPr>
            </a:br>
            <a:endParaRPr>
              <a:solidFill>
                <a:schemeClr val="dk2"/>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chemeClr val="dk2"/>
              </a:buClr>
              <a:buSzPts val="1100"/>
              <a:buFont typeface="Nunito"/>
              <a:buChar char="●"/>
            </a:pPr>
            <a:r>
              <a:rPr lang="en">
                <a:solidFill>
                  <a:schemeClr val="dk2"/>
                </a:solidFill>
                <a:latin typeface="Source Sans Pro"/>
                <a:ea typeface="Source Sans Pro"/>
                <a:cs typeface="Source Sans Pro"/>
                <a:sym typeface="Source Sans Pro"/>
              </a:rPr>
              <a:t>A successful redesign positions Craigslist not just as a listing site, but as a central hub for local housing activity, informative, interactive, and responsive to evolving user needs.</a:t>
            </a:r>
            <a:br>
              <a:rPr lang="en">
                <a:solidFill>
                  <a:schemeClr val="dk2"/>
                </a:solidFill>
                <a:latin typeface="Nunito"/>
                <a:ea typeface="Nunito"/>
                <a:cs typeface="Nunito"/>
                <a:sym typeface="Nunito"/>
              </a:rPr>
            </a:br>
            <a:br>
              <a:rPr lang="en">
                <a:solidFill>
                  <a:schemeClr val="dk2"/>
                </a:solidFill>
                <a:latin typeface="Nunito"/>
                <a:ea typeface="Nunito"/>
                <a:cs typeface="Nunito"/>
                <a:sym typeface="Nunito"/>
              </a:rPr>
            </a:br>
            <a:endParaRPr>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9"/>
          <p:cNvSpPr txBox="1"/>
          <p:nvPr/>
        </p:nvSpPr>
        <p:spPr>
          <a:xfrm>
            <a:off x="-398475" y="112625"/>
            <a:ext cx="623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
        <p:nvSpPr>
          <p:cNvPr id="278" name="Google Shape;278;p39"/>
          <p:cNvSpPr txBox="1"/>
          <p:nvPr/>
        </p:nvSpPr>
        <p:spPr>
          <a:xfrm>
            <a:off x="1124700" y="1905750"/>
            <a:ext cx="6894600" cy="133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chemeClr val="dk2"/>
                </a:solidFill>
                <a:latin typeface="Raleway"/>
                <a:ea typeface="Raleway"/>
                <a:cs typeface="Raleway"/>
                <a:sym typeface="Raleway"/>
              </a:rPr>
              <a:t>Thank you for reading!</a:t>
            </a:r>
            <a:endParaRPr b="1" sz="4800">
              <a:solidFill>
                <a:schemeClr val="dk2"/>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Objectives &amp; Goals</a:t>
            </a:r>
            <a:endParaRPr/>
          </a:p>
        </p:txBody>
      </p:sp>
      <p:sp>
        <p:nvSpPr>
          <p:cNvPr id="74" name="Google Shape;74;p15"/>
          <p:cNvSpPr txBox="1"/>
          <p:nvPr/>
        </p:nvSpPr>
        <p:spPr>
          <a:xfrm>
            <a:off x="404850" y="1332450"/>
            <a:ext cx="8334300" cy="34980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SzPts val="2100"/>
              <a:buFont typeface="Source Sans Pro"/>
              <a:buChar char="●"/>
            </a:pPr>
            <a:r>
              <a:rPr lang="en">
                <a:solidFill>
                  <a:schemeClr val="dk2"/>
                </a:solidFill>
                <a:latin typeface="Source Sans Pro"/>
                <a:ea typeface="Source Sans Pro"/>
                <a:cs typeface="Source Sans Pro"/>
                <a:sym typeface="Source Sans Pro"/>
              </a:rPr>
              <a:t>Create an easy-to-use housing search experience that helps users feel confident when browsing and evaluating listings on Craigslist.</a:t>
            </a:r>
            <a:endParaRPr>
              <a:solidFill>
                <a:schemeClr val="dk2"/>
              </a:solidFill>
              <a:latin typeface="Source Sans Pro"/>
              <a:ea typeface="Source Sans Pro"/>
              <a:cs typeface="Source Sans Pro"/>
              <a:sym typeface="Source Sans Pro"/>
            </a:endParaRPr>
          </a:p>
          <a:p>
            <a:pPr indent="-361950" lvl="0" marL="457200" rtl="0" algn="l">
              <a:lnSpc>
                <a:spcPct val="115000"/>
              </a:lnSpc>
              <a:spcBef>
                <a:spcPts val="0"/>
              </a:spcBef>
              <a:spcAft>
                <a:spcPts val="0"/>
              </a:spcAft>
              <a:buSzPts val="2100"/>
              <a:buFont typeface="Source Sans Pro"/>
              <a:buChar char="●"/>
            </a:pPr>
            <a:r>
              <a:rPr lang="en">
                <a:solidFill>
                  <a:schemeClr val="dk2"/>
                </a:solidFill>
                <a:latin typeface="Source Sans Pro"/>
                <a:ea typeface="Source Sans Pro"/>
                <a:cs typeface="Source Sans Pro"/>
                <a:sym typeface="Source Sans Pro"/>
              </a:rPr>
              <a:t>Allow users to quickly find housing listings that match their needs through clearer organization and improved filtering options.</a:t>
            </a:r>
            <a:endParaRPr>
              <a:solidFill>
                <a:schemeClr val="dk2"/>
              </a:solidFill>
              <a:latin typeface="Source Sans Pro"/>
              <a:ea typeface="Source Sans Pro"/>
              <a:cs typeface="Source Sans Pro"/>
              <a:sym typeface="Source Sans Pro"/>
            </a:endParaRPr>
          </a:p>
          <a:p>
            <a:pPr indent="-361950" lvl="0" marL="457200" rtl="0" algn="l">
              <a:lnSpc>
                <a:spcPct val="115000"/>
              </a:lnSpc>
              <a:spcBef>
                <a:spcPts val="0"/>
              </a:spcBef>
              <a:spcAft>
                <a:spcPts val="0"/>
              </a:spcAft>
              <a:buSzPts val="2100"/>
              <a:buFont typeface="Source Sans Pro"/>
              <a:buChar char="●"/>
            </a:pPr>
            <a:r>
              <a:rPr lang="en">
                <a:solidFill>
                  <a:schemeClr val="dk2"/>
                </a:solidFill>
                <a:latin typeface="Source Sans Pro"/>
                <a:ea typeface="Source Sans Pro"/>
                <a:cs typeface="Source Sans Pro"/>
                <a:sym typeface="Source Sans Pro"/>
              </a:rPr>
              <a:t>Help users easily compare listings by presenting important details, such as price, location, and amenities, in a clear and consistent way.</a:t>
            </a:r>
            <a:endParaRPr>
              <a:solidFill>
                <a:schemeClr val="dk2"/>
              </a:solidFill>
              <a:latin typeface="Source Sans Pro"/>
              <a:ea typeface="Source Sans Pro"/>
              <a:cs typeface="Source Sans Pro"/>
              <a:sym typeface="Source Sans Pro"/>
            </a:endParaRPr>
          </a:p>
          <a:p>
            <a:pPr indent="-361950" lvl="0" marL="457200" rtl="0" algn="l">
              <a:lnSpc>
                <a:spcPct val="115000"/>
              </a:lnSpc>
              <a:spcBef>
                <a:spcPts val="0"/>
              </a:spcBef>
              <a:spcAft>
                <a:spcPts val="0"/>
              </a:spcAft>
              <a:buSzPts val="2100"/>
              <a:buFont typeface="Source Sans Pro"/>
              <a:buChar char="●"/>
            </a:pPr>
            <a:r>
              <a:rPr lang="en">
                <a:solidFill>
                  <a:schemeClr val="dk2"/>
                </a:solidFill>
                <a:latin typeface="Source Sans Pro"/>
                <a:ea typeface="Source Sans Pro"/>
                <a:cs typeface="Source Sans Pro"/>
                <a:sym typeface="Source Sans Pro"/>
              </a:rPr>
              <a:t>Improve user safety by introducing clearer listing information and potential verification features that help users identify more trustworthy posts and avoid scams.</a:t>
            </a:r>
            <a:endParaRPr>
              <a:solidFill>
                <a:schemeClr val="dk2"/>
              </a:solidFill>
              <a:latin typeface="Source Sans Pro"/>
              <a:ea typeface="Source Sans Pro"/>
              <a:cs typeface="Source Sans Pro"/>
              <a:sym typeface="Source Sans Pro"/>
            </a:endParaRPr>
          </a:p>
          <a:p>
            <a:pPr indent="-361950" lvl="0" marL="457200" rtl="0" algn="l">
              <a:lnSpc>
                <a:spcPct val="115000"/>
              </a:lnSpc>
              <a:spcBef>
                <a:spcPts val="0"/>
              </a:spcBef>
              <a:spcAft>
                <a:spcPts val="0"/>
              </a:spcAft>
              <a:buSzPts val="2100"/>
              <a:buFont typeface="Nunito"/>
              <a:buChar char="●"/>
            </a:pPr>
            <a:r>
              <a:rPr lang="en">
                <a:solidFill>
                  <a:schemeClr val="dk2"/>
                </a:solidFill>
                <a:latin typeface="Source Sans Pro"/>
                <a:ea typeface="Source Sans Pro"/>
                <a:cs typeface="Source Sans Pro"/>
                <a:sym typeface="Source Sans Pro"/>
              </a:rPr>
              <a:t>Support users in saving and revisiting listings so they can keep track of potential housing options and make decisions more efficiently.</a:t>
            </a:r>
            <a:br>
              <a:rPr lang="en">
                <a:latin typeface="Nunito"/>
                <a:ea typeface="Nunito"/>
                <a:cs typeface="Nunito"/>
                <a:sym typeface="Nunito"/>
              </a:rPr>
            </a:b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Process</a:t>
            </a:r>
            <a:endParaRPr/>
          </a:p>
        </p:txBody>
      </p:sp>
      <p:sp>
        <p:nvSpPr>
          <p:cNvPr id="80" name="Google Shape;80;p16"/>
          <p:cNvSpPr/>
          <p:nvPr/>
        </p:nvSpPr>
        <p:spPr>
          <a:xfrm>
            <a:off x="432350" y="1304875"/>
            <a:ext cx="2469300" cy="607800"/>
          </a:xfrm>
          <a:prstGeom prst="homePlate">
            <a:avLst>
              <a:gd fmla="val 50000" name="adj"/>
            </a:avLst>
          </a:prstGeom>
          <a:solidFill>
            <a:schemeClr val="accent2"/>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81" name="Google Shape;81;p16"/>
          <p:cNvSpPr txBox="1"/>
          <p:nvPr>
            <p:ph idx="4294967295" type="body"/>
          </p:nvPr>
        </p:nvSpPr>
        <p:spPr>
          <a:xfrm>
            <a:off x="432350"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lt1"/>
                </a:solidFill>
              </a:rPr>
              <a:t>Discover</a:t>
            </a:r>
            <a:endParaRPr sz="1800">
              <a:solidFill>
                <a:schemeClr val="lt1"/>
              </a:solidFill>
            </a:endParaRPr>
          </a:p>
        </p:txBody>
      </p:sp>
      <p:sp>
        <p:nvSpPr>
          <p:cNvPr id="82" name="Google Shape;82;p16"/>
          <p:cNvSpPr txBox="1"/>
          <p:nvPr>
            <p:ph idx="4294967295" type="body"/>
          </p:nvPr>
        </p:nvSpPr>
        <p:spPr>
          <a:xfrm>
            <a:off x="432350" y="2070575"/>
            <a:ext cx="2471700" cy="2650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2"/>
              </a:buClr>
              <a:buSzPts val="1600"/>
              <a:buChar char="●"/>
            </a:pPr>
            <a:r>
              <a:rPr lang="en" sz="1600">
                <a:solidFill>
                  <a:schemeClr val="dk2"/>
                </a:solidFill>
              </a:rPr>
              <a:t>Direct Competitor Analysis’</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Indirect Competitor Analysis’</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User Interviews</a:t>
            </a:r>
            <a:endParaRPr sz="1600">
              <a:solidFill>
                <a:schemeClr val="dk2"/>
              </a:solidFill>
            </a:endParaRPr>
          </a:p>
          <a:p>
            <a:pPr indent="0" lvl="0" marL="0" rtl="0" algn="l">
              <a:spcBef>
                <a:spcPts val="800"/>
              </a:spcBef>
              <a:spcAft>
                <a:spcPts val="800"/>
              </a:spcAft>
              <a:buNone/>
            </a:pPr>
            <a:r>
              <a:t/>
            </a:r>
            <a:endParaRPr b="1" sz="1600"/>
          </a:p>
        </p:txBody>
      </p:sp>
      <p:sp>
        <p:nvSpPr>
          <p:cNvPr id="83" name="Google Shape;83;p16"/>
          <p:cNvSpPr/>
          <p:nvPr/>
        </p:nvSpPr>
        <p:spPr>
          <a:xfrm>
            <a:off x="3044777" y="1304875"/>
            <a:ext cx="2760600" cy="607800"/>
          </a:xfrm>
          <a:prstGeom prst="chevron">
            <a:avLst>
              <a:gd fmla="val 50000" name="adj"/>
            </a:avLst>
          </a:prstGeom>
          <a:solidFill>
            <a:schemeClr val="accent2"/>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84" name="Google Shape;84;p16"/>
          <p:cNvSpPr txBox="1"/>
          <p:nvPr>
            <p:ph idx="4294967295" type="body"/>
          </p:nvPr>
        </p:nvSpPr>
        <p:spPr>
          <a:xfrm>
            <a:off x="3336150"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lt1"/>
                </a:solidFill>
              </a:rPr>
              <a:t>Define</a:t>
            </a:r>
            <a:endParaRPr sz="1800">
              <a:solidFill>
                <a:schemeClr val="lt1"/>
              </a:solidFill>
            </a:endParaRPr>
          </a:p>
        </p:txBody>
      </p:sp>
      <p:sp>
        <p:nvSpPr>
          <p:cNvPr id="85" name="Google Shape;85;p16"/>
          <p:cNvSpPr txBox="1"/>
          <p:nvPr>
            <p:ph idx="4294967295" type="body"/>
          </p:nvPr>
        </p:nvSpPr>
        <p:spPr>
          <a:xfrm>
            <a:off x="3336146" y="2070575"/>
            <a:ext cx="2471700" cy="2650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2"/>
              </a:buClr>
              <a:buSzPts val="1600"/>
              <a:buChar char="●"/>
            </a:pPr>
            <a:r>
              <a:rPr lang="en" sz="1600">
                <a:solidFill>
                  <a:schemeClr val="dk2"/>
                </a:solidFill>
              </a:rPr>
              <a:t>User Personas</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User Flows</a:t>
            </a:r>
            <a:endParaRPr sz="1600">
              <a:solidFill>
                <a:schemeClr val="dk2"/>
              </a:solidFill>
            </a:endParaRPr>
          </a:p>
        </p:txBody>
      </p:sp>
      <p:sp>
        <p:nvSpPr>
          <p:cNvPr id="86" name="Google Shape;86;p16"/>
          <p:cNvSpPr/>
          <p:nvPr/>
        </p:nvSpPr>
        <p:spPr>
          <a:xfrm>
            <a:off x="5948502" y="1304875"/>
            <a:ext cx="2760600" cy="607800"/>
          </a:xfrm>
          <a:prstGeom prst="chevron">
            <a:avLst>
              <a:gd fmla="val 50000" name="adj"/>
            </a:avLst>
          </a:prstGeom>
          <a:solidFill>
            <a:schemeClr val="accent2"/>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87" name="Google Shape;87;p16"/>
          <p:cNvSpPr txBox="1"/>
          <p:nvPr>
            <p:ph idx="4294967295" type="body"/>
          </p:nvPr>
        </p:nvSpPr>
        <p:spPr>
          <a:xfrm>
            <a:off x="6254233"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lt1"/>
                </a:solidFill>
              </a:rPr>
              <a:t>Design</a:t>
            </a:r>
            <a:endParaRPr sz="1800">
              <a:solidFill>
                <a:schemeClr val="lt1"/>
              </a:solidFill>
            </a:endParaRPr>
          </a:p>
        </p:txBody>
      </p:sp>
      <p:sp>
        <p:nvSpPr>
          <p:cNvPr id="88" name="Google Shape;88;p16"/>
          <p:cNvSpPr txBox="1"/>
          <p:nvPr>
            <p:ph idx="4294967295" type="body"/>
          </p:nvPr>
        </p:nvSpPr>
        <p:spPr>
          <a:xfrm>
            <a:off x="6254226" y="2070575"/>
            <a:ext cx="2471700" cy="2650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2"/>
              </a:buClr>
              <a:buSzPts val="1600"/>
              <a:buChar char="●"/>
            </a:pPr>
            <a:r>
              <a:rPr lang="en" sz="1600">
                <a:solidFill>
                  <a:schemeClr val="dk2"/>
                </a:solidFill>
              </a:rPr>
              <a:t>Early Sketches</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Style Guide</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High Fidelity Screens</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Final Iteration</a:t>
            </a:r>
            <a:endParaRPr sz="1600">
              <a:solidFill>
                <a:schemeClr val="dk2"/>
              </a:solidFill>
            </a:endParaRPr>
          </a:p>
          <a:p>
            <a:pPr indent="0" lvl="0" marL="0" rtl="0" algn="l">
              <a:spcBef>
                <a:spcPts val="800"/>
              </a:spcBef>
              <a:spcAft>
                <a:spcPts val="800"/>
              </a:spcAft>
              <a:buNone/>
            </a:pPr>
            <a:r>
              <a:t/>
            </a:r>
            <a:endParaRPr b="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17"/>
          <p:cNvSpPr txBox="1"/>
          <p:nvPr>
            <p:ph type="title"/>
          </p:nvPr>
        </p:nvSpPr>
        <p:spPr>
          <a:xfrm>
            <a:off x="480150" y="1853250"/>
            <a:ext cx="8183700" cy="78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Discover</a:t>
            </a:r>
            <a:endParaRPr/>
          </a:p>
        </p:txBody>
      </p:sp>
      <p:sp>
        <p:nvSpPr>
          <p:cNvPr id="94" name="Google Shape;94;p17"/>
          <p:cNvSpPr txBox="1"/>
          <p:nvPr/>
        </p:nvSpPr>
        <p:spPr>
          <a:xfrm>
            <a:off x="480150" y="2638950"/>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Source Sans Pro"/>
                <a:ea typeface="Source Sans Pro"/>
                <a:cs typeface="Source Sans Pro"/>
                <a:sym typeface="Source Sans Pro"/>
              </a:rPr>
              <a:t>Competitive Research</a:t>
            </a:r>
            <a:endParaRPr sz="16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 sz="1600">
                <a:solidFill>
                  <a:schemeClr val="lt1"/>
                </a:solidFill>
                <a:latin typeface="Source Sans Pro"/>
                <a:ea typeface="Source Sans Pro"/>
                <a:cs typeface="Source Sans Pro"/>
                <a:sym typeface="Source Sans Pro"/>
              </a:rPr>
              <a:t>&amp; User Interviews</a:t>
            </a:r>
            <a:endParaRPr sz="1600">
              <a:solidFill>
                <a:schemeClr val="lt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1303800" y="598575"/>
            <a:ext cx="6165000" cy="686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Direct Compet</a:t>
            </a:r>
            <a:r>
              <a:rPr lang="en">
                <a:solidFill>
                  <a:schemeClr val="lt1"/>
                </a:solidFill>
              </a:rPr>
              <a:t>itor Analysis</a:t>
            </a:r>
            <a:endParaRPr>
              <a:solidFill>
                <a:schemeClr val="lt1"/>
              </a:solidFill>
            </a:endParaRPr>
          </a:p>
        </p:txBody>
      </p:sp>
      <p:sp>
        <p:nvSpPr>
          <p:cNvPr id="100" name="Google Shape;100;p18"/>
          <p:cNvSpPr txBox="1"/>
          <p:nvPr/>
        </p:nvSpPr>
        <p:spPr>
          <a:xfrm>
            <a:off x="111598" y="1220300"/>
            <a:ext cx="5123700" cy="7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Source Sans Pro"/>
                <a:ea typeface="Source Sans Pro"/>
                <a:cs typeface="Source Sans Pro"/>
                <a:sym typeface="Source Sans Pro"/>
              </a:rPr>
              <a:t>Zillow</a:t>
            </a:r>
            <a:endParaRPr b="1" sz="24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b="1" i="1" lang="en">
                <a:solidFill>
                  <a:schemeClr val="dk2"/>
                </a:solidFill>
                <a:latin typeface="Source Sans Pro"/>
                <a:ea typeface="Source Sans Pro"/>
                <a:cs typeface="Source Sans Pro"/>
                <a:sym typeface="Source Sans Pro"/>
              </a:rPr>
              <a:t>“</a:t>
            </a:r>
            <a:r>
              <a:rPr b="1" i="1" lang="en">
                <a:solidFill>
                  <a:schemeClr val="dk2"/>
                </a:solidFill>
                <a:highlight>
                  <a:srgbClr val="FFFFFF"/>
                </a:highlight>
                <a:latin typeface="Source Sans Pro"/>
                <a:ea typeface="Source Sans Pro"/>
                <a:cs typeface="Source Sans Pro"/>
                <a:sym typeface="Source Sans Pro"/>
              </a:rPr>
              <a:t>Let’s get you home.</a:t>
            </a:r>
            <a:r>
              <a:rPr b="1" i="1" lang="en">
                <a:solidFill>
                  <a:schemeClr val="dk2"/>
                </a:solidFill>
                <a:highlight>
                  <a:srgbClr val="FFFFFF"/>
                </a:highlight>
                <a:latin typeface="Source Sans Pro"/>
                <a:ea typeface="Source Sans Pro"/>
                <a:cs typeface="Source Sans Pro"/>
                <a:sym typeface="Source Sans Pro"/>
              </a:rPr>
              <a:t>”</a:t>
            </a:r>
            <a:endParaRPr b="1" i="1">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b="1" sz="2400">
              <a:solidFill>
                <a:schemeClr val="dk2"/>
              </a:solidFill>
              <a:latin typeface="Nunito"/>
              <a:ea typeface="Nunito"/>
              <a:cs typeface="Nunito"/>
              <a:sym typeface="Nunito"/>
            </a:endParaRPr>
          </a:p>
        </p:txBody>
      </p:sp>
      <p:sp>
        <p:nvSpPr>
          <p:cNvPr id="101" name="Google Shape;101;p18"/>
          <p:cNvSpPr txBox="1"/>
          <p:nvPr/>
        </p:nvSpPr>
        <p:spPr>
          <a:xfrm>
            <a:off x="213350" y="1926600"/>
            <a:ext cx="4226100" cy="32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Source Sans Pro"/>
                <a:ea typeface="Source Sans Pro"/>
                <a:cs typeface="Source Sans Pro"/>
                <a:sym typeface="Source Sans Pro"/>
              </a:rPr>
              <a:t>Features: </a:t>
            </a:r>
            <a:endParaRPr b="1" sz="1800">
              <a:solidFill>
                <a:schemeClr val="dk2"/>
              </a:solidFill>
              <a:latin typeface="Source Sans Pro"/>
              <a:ea typeface="Source Sans Pro"/>
              <a:cs typeface="Source Sans Pro"/>
              <a:sym typeface="Source Sans Pro"/>
            </a:endParaRPr>
          </a:p>
          <a:p>
            <a:pPr indent="-317500" lvl="0" marL="457200" rtl="0" algn="l">
              <a:lnSpc>
                <a:spcPct val="115000"/>
              </a:lnSpc>
              <a:spcBef>
                <a:spcPts val="120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Advanced Filters:</a:t>
            </a:r>
            <a:r>
              <a:rPr lang="en" sz="1200">
                <a:solidFill>
                  <a:schemeClr val="dk2"/>
                </a:solidFill>
                <a:latin typeface="Source Sans Pro"/>
                <a:ea typeface="Source Sans Pro"/>
                <a:cs typeface="Source Sans Pro"/>
                <a:sym typeface="Source Sans Pro"/>
              </a:rPr>
              <a:t> Users can search by price, bedrooms, location, amenities, and more.</a:t>
            </a:r>
            <a:endParaRPr sz="12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Map-Based Search:</a:t>
            </a:r>
            <a:r>
              <a:rPr lang="en" sz="1200">
                <a:solidFill>
                  <a:schemeClr val="dk2"/>
                </a:solidFill>
                <a:latin typeface="Source Sans Pro"/>
                <a:ea typeface="Source Sans Pro"/>
                <a:cs typeface="Source Sans Pro"/>
                <a:sym typeface="Source Sans Pro"/>
              </a:rPr>
              <a:t> Interactive map allows users to browse homes by geographic area.</a:t>
            </a:r>
            <a:endParaRPr sz="12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Detailed Listings:</a:t>
            </a:r>
            <a:r>
              <a:rPr lang="en" sz="1200">
                <a:solidFill>
                  <a:schemeClr val="dk2"/>
                </a:solidFill>
                <a:latin typeface="Source Sans Pro"/>
                <a:ea typeface="Source Sans Pro"/>
                <a:cs typeface="Source Sans Pro"/>
                <a:sym typeface="Source Sans Pro"/>
              </a:rPr>
              <a:t> Listings typically include photos, descriptions, pricing history, and property details.</a:t>
            </a:r>
            <a:endParaRPr sz="12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Saved Searches &amp; Alerts:</a:t>
            </a:r>
            <a:r>
              <a:rPr lang="en" sz="1200">
                <a:solidFill>
                  <a:schemeClr val="dk2"/>
                </a:solidFill>
                <a:latin typeface="Source Sans Pro"/>
                <a:ea typeface="Source Sans Pro"/>
                <a:cs typeface="Source Sans Pro"/>
                <a:sym typeface="Source Sans Pro"/>
              </a:rPr>
              <a:t> Users can save listings and receive notifications for new properties.</a:t>
            </a:r>
            <a:br>
              <a:rPr lang="en">
                <a:solidFill>
                  <a:schemeClr val="dk2"/>
                </a:solidFill>
                <a:latin typeface="Source Sans Pro"/>
                <a:ea typeface="Source Sans Pro"/>
                <a:cs typeface="Source Sans Pro"/>
                <a:sym typeface="Source Sans Pro"/>
              </a:rPr>
            </a:br>
            <a:endParaRPr b="1" sz="1300">
              <a:solidFill>
                <a:schemeClr val="dk2"/>
              </a:solidFill>
              <a:latin typeface="Source Sans Pro"/>
              <a:ea typeface="Source Sans Pro"/>
              <a:cs typeface="Source Sans Pro"/>
              <a:sym typeface="Source Sans Pro"/>
            </a:endParaRPr>
          </a:p>
          <a:p>
            <a:pPr indent="0" lvl="0" marL="0" rtl="0" algn="l">
              <a:lnSpc>
                <a:spcPct val="150000"/>
              </a:lnSpc>
              <a:spcBef>
                <a:spcPts val="1200"/>
              </a:spcBef>
              <a:spcAft>
                <a:spcPts val="0"/>
              </a:spcAft>
              <a:buNone/>
            </a:pPr>
            <a:br>
              <a:rPr lang="en">
                <a:solidFill>
                  <a:schemeClr val="dk2"/>
                </a:solidFill>
                <a:latin typeface="Nunito"/>
                <a:ea typeface="Nunito"/>
                <a:cs typeface="Nunito"/>
                <a:sym typeface="Nunito"/>
              </a:rPr>
            </a:b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t/>
            </a:r>
            <a:endParaRPr>
              <a:solidFill>
                <a:schemeClr val="dk2"/>
              </a:solidFill>
              <a:latin typeface="Nunito"/>
              <a:ea typeface="Nunito"/>
              <a:cs typeface="Nunito"/>
              <a:sym typeface="Nunito"/>
            </a:endParaRPr>
          </a:p>
        </p:txBody>
      </p:sp>
      <p:sp>
        <p:nvSpPr>
          <p:cNvPr id="102" name="Google Shape;102;p18"/>
          <p:cNvSpPr txBox="1"/>
          <p:nvPr/>
        </p:nvSpPr>
        <p:spPr>
          <a:xfrm>
            <a:off x="4683200" y="1926600"/>
            <a:ext cx="4392900" cy="368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Source Sans Pro"/>
                <a:ea typeface="Source Sans Pro"/>
                <a:cs typeface="Source Sans Pro"/>
                <a:sym typeface="Source Sans Pro"/>
              </a:rPr>
              <a:t>Issues: </a:t>
            </a:r>
            <a:endParaRPr b="1" sz="1800">
              <a:solidFill>
                <a:schemeClr val="lt1"/>
              </a:solidFill>
              <a:latin typeface="Source Sans Pro"/>
              <a:ea typeface="Source Sans Pro"/>
              <a:cs typeface="Source Sans Pro"/>
              <a:sym typeface="Source Sans Pro"/>
            </a:endParaRPr>
          </a:p>
          <a:p>
            <a:pPr indent="-323850" lvl="0" marL="457200" rtl="0" algn="l">
              <a:lnSpc>
                <a:spcPct val="115000"/>
              </a:lnSpc>
              <a:spcBef>
                <a:spcPts val="1200"/>
              </a:spcBef>
              <a:spcAft>
                <a:spcPts val="0"/>
              </a:spcAft>
              <a:buClr>
                <a:schemeClr val="lt1"/>
              </a:buClr>
              <a:buSzPts val="1500"/>
              <a:buChar char="●"/>
            </a:pPr>
            <a:r>
              <a:rPr b="1" lang="en" sz="1200">
                <a:solidFill>
                  <a:schemeClr val="lt1"/>
                </a:solidFill>
                <a:latin typeface="Source Sans Pro"/>
                <a:ea typeface="Source Sans Pro"/>
                <a:cs typeface="Source Sans Pro"/>
                <a:sym typeface="Source Sans Pro"/>
              </a:rPr>
              <a:t>Limited Direct Communication:</a:t>
            </a:r>
            <a:r>
              <a:rPr lang="en" sz="1200">
                <a:solidFill>
                  <a:schemeClr val="lt1"/>
                </a:solidFill>
                <a:latin typeface="Source Sans Pro"/>
                <a:ea typeface="Source Sans Pro"/>
                <a:cs typeface="Source Sans Pro"/>
                <a:sym typeface="Source Sans Pro"/>
              </a:rPr>
              <a:t> Messaging landlords or agents can be less immediate than marketplace-style platforms.</a:t>
            </a:r>
            <a:endParaRPr sz="18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Higher Listing Barriers:</a:t>
            </a:r>
            <a:r>
              <a:rPr lang="en" sz="1300">
                <a:solidFill>
                  <a:schemeClr val="lt1"/>
                </a:solidFill>
                <a:latin typeface="Source Sans Pro"/>
                <a:ea typeface="Source Sans Pro"/>
                <a:cs typeface="Source Sans Pro"/>
                <a:sym typeface="Source Sans Pro"/>
              </a:rPr>
              <a:t> </a:t>
            </a:r>
            <a:r>
              <a:rPr lang="en" sz="1200">
                <a:solidFill>
                  <a:schemeClr val="lt1"/>
                </a:solidFill>
                <a:latin typeface="Source Sans Pro"/>
                <a:ea typeface="Source Sans Pro"/>
                <a:cs typeface="Source Sans Pro"/>
                <a:sym typeface="Source Sans Pro"/>
              </a:rPr>
              <a:t>Many listings come from agents or property managers, limiting casual or informal postings.</a:t>
            </a:r>
            <a:endParaRPr sz="18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Information Overload:</a:t>
            </a:r>
            <a:r>
              <a:rPr lang="en" sz="1200">
                <a:solidFill>
                  <a:schemeClr val="lt1"/>
                </a:solidFill>
                <a:latin typeface="Source Sans Pro"/>
                <a:ea typeface="Source Sans Pro"/>
                <a:cs typeface="Source Sans Pro"/>
                <a:sym typeface="Source Sans Pro"/>
              </a:rPr>
              <a:t> Large amounts of property data can feel overwhelming to some users.</a:t>
            </a:r>
            <a:endParaRPr b="1" sz="18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Not Fully Local/Community-Based:</a:t>
            </a:r>
            <a:r>
              <a:rPr lang="en" sz="1200">
                <a:solidFill>
                  <a:schemeClr val="lt1"/>
                </a:solidFill>
                <a:latin typeface="Source Sans Pro"/>
                <a:ea typeface="Source Sans Pro"/>
                <a:cs typeface="Source Sans Pro"/>
                <a:sym typeface="Source Sans Pro"/>
              </a:rPr>
              <a:t> Less focused on peer-to-peer local postings compared to Craigslist.</a:t>
            </a:r>
            <a:br>
              <a:rPr lang="en" sz="1100">
                <a:solidFill>
                  <a:schemeClr val="lt1"/>
                </a:solidFill>
              </a:rPr>
            </a:br>
            <a:endParaRPr b="1">
              <a:solidFill>
                <a:schemeClr val="lt1"/>
              </a:solidFill>
              <a:latin typeface="Nunito"/>
              <a:ea typeface="Nunito"/>
              <a:cs typeface="Nunito"/>
              <a:sym typeface="Nunito"/>
            </a:endParaRPr>
          </a:p>
          <a:p>
            <a:pPr indent="0" lvl="0" marL="0" rtl="0" algn="l">
              <a:lnSpc>
                <a:spcPct val="150000"/>
              </a:lnSpc>
              <a:spcBef>
                <a:spcPts val="1200"/>
              </a:spcBef>
              <a:spcAft>
                <a:spcPts val="0"/>
              </a:spcAft>
              <a:buNone/>
            </a:pPr>
            <a:r>
              <a:t/>
            </a:r>
            <a:endParaRPr>
              <a:solidFill>
                <a:srgbClr val="424242"/>
              </a:solidFill>
              <a:latin typeface="Nunito"/>
              <a:ea typeface="Nunito"/>
              <a:cs typeface="Nunito"/>
              <a:sym typeface="Nunito"/>
            </a:endParaRPr>
          </a:p>
          <a:p>
            <a:pPr indent="0" lvl="0" marL="0" rtl="0" algn="l">
              <a:lnSpc>
                <a:spcPct val="150000"/>
              </a:lnSpc>
              <a:spcBef>
                <a:spcPts val="0"/>
              </a:spcBef>
              <a:spcAft>
                <a:spcPts val="0"/>
              </a:spcAft>
              <a:buNone/>
            </a:pPr>
            <a:r>
              <a:t/>
            </a:r>
            <a:endParaRPr b="1" sz="18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1303800" y="598575"/>
            <a:ext cx="6165000" cy="686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Direct Compet</a:t>
            </a:r>
            <a:r>
              <a:rPr lang="en">
                <a:solidFill>
                  <a:schemeClr val="lt1"/>
                </a:solidFill>
              </a:rPr>
              <a:t>itor Analysis</a:t>
            </a:r>
            <a:endParaRPr>
              <a:solidFill>
                <a:schemeClr val="lt1"/>
              </a:solidFill>
            </a:endParaRPr>
          </a:p>
        </p:txBody>
      </p:sp>
      <p:sp>
        <p:nvSpPr>
          <p:cNvPr id="108" name="Google Shape;108;p19"/>
          <p:cNvSpPr txBox="1"/>
          <p:nvPr/>
        </p:nvSpPr>
        <p:spPr>
          <a:xfrm>
            <a:off x="111598" y="1220300"/>
            <a:ext cx="5123700" cy="7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Source Sans Pro"/>
                <a:ea typeface="Source Sans Pro"/>
                <a:cs typeface="Source Sans Pro"/>
                <a:sym typeface="Source Sans Pro"/>
              </a:rPr>
              <a:t>Facebook Marketplace</a:t>
            </a:r>
            <a:endParaRPr b="1" sz="24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b="1" i="1" lang="en">
                <a:solidFill>
                  <a:schemeClr val="dk2"/>
                </a:solidFill>
                <a:latin typeface="Source Sans Pro"/>
                <a:ea typeface="Source Sans Pro"/>
                <a:cs typeface="Source Sans Pro"/>
                <a:sym typeface="Source Sans Pro"/>
              </a:rPr>
              <a:t>“</a:t>
            </a:r>
            <a:r>
              <a:rPr b="1" i="1" lang="en">
                <a:solidFill>
                  <a:schemeClr val="dk2"/>
                </a:solidFill>
                <a:highlight>
                  <a:srgbClr val="FFFFFF"/>
                </a:highlight>
                <a:latin typeface="Source Sans Pro"/>
                <a:ea typeface="Source Sans Pro"/>
                <a:cs typeface="Source Sans Pro"/>
                <a:sym typeface="Source Sans Pro"/>
              </a:rPr>
              <a:t>Meta. Metamates. Me.</a:t>
            </a:r>
            <a:r>
              <a:rPr b="1" i="1" lang="en">
                <a:solidFill>
                  <a:schemeClr val="dk2"/>
                </a:solidFill>
                <a:highlight>
                  <a:srgbClr val="FFFFFF"/>
                </a:highlight>
                <a:latin typeface="Source Sans Pro"/>
                <a:ea typeface="Source Sans Pro"/>
                <a:cs typeface="Source Sans Pro"/>
                <a:sym typeface="Source Sans Pro"/>
              </a:rPr>
              <a:t>”</a:t>
            </a:r>
            <a:endParaRPr b="1" i="1">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b="1" sz="2400">
              <a:solidFill>
                <a:schemeClr val="dk2"/>
              </a:solidFill>
              <a:latin typeface="Nunito"/>
              <a:ea typeface="Nunito"/>
              <a:cs typeface="Nunito"/>
              <a:sym typeface="Nunito"/>
            </a:endParaRPr>
          </a:p>
        </p:txBody>
      </p:sp>
      <p:sp>
        <p:nvSpPr>
          <p:cNvPr id="109" name="Google Shape;109;p19"/>
          <p:cNvSpPr txBox="1"/>
          <p:nvPr/>
        </p:nvSpPr>
        <p:spPr>
          <a:xfrm>
            <a:off x="213350" y="1926600"/>
            <a:ext cx="4226100" cy="32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Source Sans Pro"/>
                <a:ea typeface="Source Sans Pro"/>
                <a:cs typeface="Source Sans Pro"/>
                <a:sym typeface="Source Sans Pro"/>
              </a:rPr>
              <a:t>Features: </a:t>
            </a:r>
            <a:endParaRPr b="1" sz="1800">
              <a:solidFill>
                <a:schemeClr val="dk2"/>
              </a:solidFill>
              <a:latin typeface="Source Sans Pro"/>
              <a:ea typeface="Source Sans Pro"/>
              <a:cs typeface="Source Sans Pro"/>
              <a:sym typeface="Source Sans Pro"/>
            </a:endParaRPr>
          </a:p>
          <a:p>
            <a:pPr indent="-317500" lvl="0" marL="457200" rtl="0" algn="l">
              <a:lnSpc>
                <a:spcPct val="115000"/>
              </a:lnSpc>
              <a:spcBef>
                <a:spcPts val="120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User Profiles:</a:t>
            </a:r>
            <a:r>
              <a:rPr lang="en" sz="1200">
                <a:solidFill>
                  <a:schemeClr val="dk2"/>
                </a:solidFill>
                <a:latin typeface="Source Sans Pro"/>
                <a:ea typeface="Source Sans Pro"/>
                <a:cs typeface="Source Sans Pro"/>
                <a:sym typeface="Source Sans Pro"/>
              </a:rPr>
              <a:t> Listings are connected to Facebook accounts, helping users view seller identities.</a:t>
            </a:r>
            <a:endParaRPr sz="12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Built-in Messaging:</a:t>
            </a:r>
            <a:r>
              <a:rPr lang="en" sz="1200">
                <a:solidFill>
                  <a:schemeClr val="dk2"/>
                </a:solidFill>
                <a:latin typeface="Source Sans Pro"/>
                <a:ea typeface="Source Sans Pro"/>
                <a:cs typeface="Source Sans Pro"/>
                <a:sym typeface="Source Sans Pro"/>
              </a:rPr>
              <a:t> Users can contact sellers instantly through Facebook Messenger.</a:t>
            </a:r>
            <a:endParaRPr sz="12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Visual Layout:</a:t>
            </a:r>
            <a:r>
              <a:rPr lang="en" sz="1200">
                <a:solidFill>
                  <a:schemeClr val="dk2"/>
                </a:solidFill>
                <a:latin typeface="Source Sans Pro"/>
                <a:ea typeface="Source Sans Pro"/>
                <a:cs typeface="Source Sans Pro"/>
                <a:sym typeface="Source Sans Pro"/>
              </a:rPr>
              <a:t> Image-focused listing grid makes browsing quick and easy.</a:t>
            </a:r>
            <a:endParaRPr sz="12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Location Filters:</a:t>
            </a:r>
            <a:r>
              <a:rPr lang="en" sz="1200">
                <a:solidFill>
                  <a:schemeClr val="dk2"/>
                </a:solidFill>
                <a:latin typeface="Source Sans Pro"/>
                <a:ea typeface="Source Sans Pro"/>
                <a:cs typeface="Source Sans Pro"/>
                <a:sym typeface="Source Sans Pro"/>
              </a:rPr>
              <a:t> Users can search listings based on location and distance.</a:t>
            </a:r>
            <a:br>
              <a:rPr lang="en">
                <a:solidFill>
                  <a:schemeClr val="dk2"/>
                </a:solidFill>
                <a:latin typeface="Source Sans Pro"/>
                <a:ea typeface="Source Sans Pro"/>
                <a:cs typeface="Source Sans Pro"/>
                <a:sym typeface="Source Sans Pro"/>
              </a:rPr>
            </a:br>
            <a:endParaRPr b="1" sz="1300">
              <a:solidFill>
                <a:schemeClr val="dk2"/>
              </a:solidFill>
              <a:latin typeface="Source Sans Pro"/>
              <a:ea typeface="Source Sans Pro"/>
              <a:cs typeface="Source Sans Pro"/>
              <a:sym typeface="Source Sans Pro"/>
            </a:endParaRPr>
          </a:p>
          <a:p>
            <a:pPr indent="0" lvl="0" marL="0" rtl="0" algn="l">
              <a:lnSpc>
                <a:spcPct val="150000"/>
              </a:lnSpc>
              <a:spcBef>
                <a:spcPts val="1200"/>
              </a:spcBef>
              <a:spcAft>
                <a:spcPts val="0"/>
              </a:spcAft>
              <a:buNone/>
            </a:pPr>
            <a:br>
              <a:rPr lang="en">
                <a:solidFill>
                  <a:schemeClr val="dk2"/>
                </a:solidFill>
                <a:latin typeface="Nunito"/>
                <a:ea typeface="Nunito"/>
                <a:cs typeface="Nunito"/>
                <a:sym typeface="Nunito"/>
              </a:rPr>
            </a:b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t/>
            </a:r>
            <a:endParaRPr>
              <a:solidFill>
                <a:schemeClr val="dk2"/>
              </a:solidFill>
              <a:latin typeface="Nunito"/>
              <a:ea typeface="Nunito"/>
              <a:cs typeface="Nunito"/>
              <a:sym typeface="Nunito"/>
            </a:endParaRPr>
          </a:p>
        </p:txBody>
      </p:sp>
      <p:sp>
        <p:nvSpPr>
          <p:cNvPr id="110" name="Google Shape;110;p19"/>
          <p:cNvSpPr txBox="1"/>
          <p:nvPr/>
        </p:nvSpPr>
        <p:spPr>
          <a:xfrm>
            <a:off x="4683191" y="1926600"/>
            <a:ext cx="4368300" cy="322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Source Sans Pro"/>
                <a:ea typeface="Source Sans Pro"/>
                <a:cs typeface="Source Sans Pro"/>
                <a:sym typeface="Source Sans Pro"/>
              </a:rPr>
              <a:t>Issues: </a:t>
            </a:r>
            <a:endParaRPr b="1" sz="1800">
              <a:solidFill>
                <a:schemeClr val="lt1"/>
              </a:solidFill>
              <a:latin typeface="Source Sans Pro"/>
              <a:ea typeface="Source Sans Pro"/>
              <a:cs typeface="Source Sans Pro"/>
              <a:sym typeface="Source Sans Pro"/>
            </a:endParaRPr>
          </a:p>
          <a:p>
            <a:pPr indent="-323850" lvl="0" marL="457200" rtl="0" algn="l">
              <a:lnSpc>
                <a:spcPct val="115000"/>
              </a:lnSpc>
              <a:spcBef>
                <a:spcPts val="1200"/>
              </a:spcBef>
              <a:spcAft>
                <a:spcPts val="0"/>
              </a:spcAft>
              <a:buClr>
                <a:schemeClr val="lt1"/>
              </a:buClr>
              <a:buSzPts val="1500"/>
              <a:buChar char="●"/>
            </a:pPr>
            <a:r>
              <a:rPr b="1" lang="en" sz="1200">
                <a:solidFill>
                  <a:schemeClr val="lt1"/>
                </a:solidFill>
                <a:latin typeface="Source Sans Pro"/>
                <a:ea typeface="Source Sans Pro"/>
                <a:cs typeface="Source Sans Pro"/>
                <a:sym typeface="Source Sans Pro"/>
              </a:rPr>
              <a:t>Limited Housing Filters:</a:t>
            </a:r>
            <a:r>
              <a:rPr lang="en">
                <a:solidFill>
                  <a:schemeClr val="lt1"/>
                </a:solidFill>
                <a:latin typeface="Source Sans Pro"/>
                <a:ea typeface="Source Sans Pro"/>
                <a:cs typeface="Source Sans Pro"/>
                <a:sym typeface="Source Sans Pro"/>
              </a:rPr>
              <a:t> </a:t>
            </a:r>
            <a:r>
              <a:rPr lang="en" sz="1200">
                <a:solidFill>
                  <a:schemeClr val="lt1"/>
                </a:solidFill>
                <a:latin typeface="Source Sans Pro"/>
                <a:ea typeface="Source Sans Pro"/>
                <a:cs typeface="Source Sans Pro"/>
                <a:sym typeface="Source Sans Pro"/>
              </a:rPr>
              <a:t>Not optimized specifically for housing searches.</a:t>
            </a:r>
            <a:endParaRPr sz="15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Inconsistent Listings:</a:t>
            </a:r>
            <a:r>
              <a:rPr lang="en">
                <a:solidFill>
                  <a:schemeClr val="lt1"/>
                </a:solidFill>
                <a:latin typeface="Source Sans Pro"/>
                <a:ea typeface="Source Sans Pro"/>
                <a:cs typeface="Source Sans Pro"/>
                <a:sym typeface="Source Sans Pro"/>
              </a:rPr>
              <a:t> </a:t>
            </a:r>
            <a:r>
              <a:rPr lang="en" sz="1200">
                <a:solidFill>
                  <a:schemeClr val="lt1"/>
                </a:solidFill>
                <a:latin typeface="Source Sans Pro"/>
                <a:ea typeface="Source Sans Pro"/>
                <a:cs typeface="Source Sans Pro"/>
                <a:sym typeface="Source Sans Pro"/>
              </a:rPr>
              <a:t>Information and quality vary depending on the poster.</a:t>
            </a:r>
            <a:endParaRPr sz="15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Scam Risk:</a:t>
            </a:r>
            <a:r>
              <a:rPr lang="en" sz="1200">
                <a:solidFill>
                  <a:schemeClr val="lt1"/>
                </a:solidFill>
                <a:latin typeface="Source Sans Pro"/>
                <a:ea typeface="Source Sans Pro"/>
                <a:cs typeface="Source Sans Pro"/>
                <a:sym typeface="Source Sans Pro"/>
              </a:rPr>
              <a:t> Some listings may still be misleading or fraudulent.</a:t>
            </a:r>
            <a:endParaRPr b="1" sz="15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Mixed Categories:</a:t>
            </a:r>
            <a:r>
              <a:rPr lang="en" sz="1200">
                <a:solidFill>
                  <a:schemeClr val="lt1"/>
                </a:solidFill>
                <a:latin typeface="Source Sans Pro"/>
                <a:ea typeface="Source Sans Pro"/>
                <a:cs typeface="Source Sans Pro"/>
                <a:sym typeface="Source Sans Pro"/>
              </a:rPr>
              <a:t> Housing listings appear alongside many unrelated marketplace items.</a:t>
            </a:r>
            <a:endParaRPr sz="1500">
              <a:solidFill>
                <a:schemeClr val="lt1"/>
              </a:solidFill>
              <a:latin typeface="Source Sans Pro"/>
              <a:ea typeface="Source Sans Pro"/>
              <a:cs typeface="Source Sans Pro"/>
              <a:sym typeface="Source Sans Pro"/>
            </a:endParaRPr>
          </a:p>
          <a:p>
            <a:pPr indent="0" lvl="0" marL="0" rtl="0" algn="l">
              <a:lnSpc>
                <a:spcPct val="150000"/>
              </a:lnSpc>
              <a:spcBef>
                <a:spcPts val="1200"/>
              </a:spcBef>
              <a:spcAft>
                <a:spcPts val="0"/>
              </a:spcAft>
              <a:buNone/>
            </a:pPr>
            <a:r>
              <a:t/>
            </a:r>
            <a:endParaRPr>
              <a:solidFill>
                <a:srgbClr val="424242"/>
              </a:solidFill>
              <a:latin typeface="Source Sans Pro"/>
              <a:ea typeface="Source Sans Pro"/>
              <a:cs typeface="Source Sans Pro"/>
              <a:sym typeface="Source Sans Pro"/>
            </a:endParaRPr>
          </a:p>
          <a:p>
            <a:pPr indent="0" lvl="0" marL="0" rtl="0" algn="l">
              <a:lnSpc>
                <a:spcPct val="150000"/>
              </a:lnSpc>
              <a:spcBef>
                <a:spcPts val="0"/>
              </a:spcBef>
              <a:spcAft>
                <a:spcPts val="0"/>
              </a:spcAft>
              <a:buNone/>
            </a:pPr>
            <a:r>
              <a:t/>
            </a:r>
            <a:endParaRPr b="1" sz="18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1303800" y="598575"/>
            <a:ext cx="6165000" cy="686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Indirect Compe</a:t>
            </a:r>
            <a:r>
              <a:rPr lang="en">
                <a:solidFill>
                  <a:schemeClr val="lt1"/>
                </a:solidFill>
              </a:rPr>
              <a:t>titor Analysis</a:t>
            </a:r>
            <a:endParaRPr>
              <a:solidFill>
                <a:schemeClr val="lt1"/>
              </a:solidFill>
            </a:endParaRPr>
          </a:p>
        </p:txBody>
      </p:sp>
      <p:sp>
        <p:nvSpPr>
          <p:cNvPr id="116" name="Google Shape;116;p20"/>
          <p:cNvSpPr txBox="1"/>
          <p:nvPr/>
        </p:nvSpPr>
        <p:spPr>
          <a:xfrm>
            <a:off x="111598" y="1220300"/>
            <a:ext cx="5123700" cy="7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Source Sans Pro"/>
                <a:ea typeface="Source Sans Pro"/>
                <a:cs typeface="Source Sans Pro"/>
                <a:sym typeface="Source Sans Pro"/>
              </a:rPr>
              <a:t>Airbnb</a:t>
            </a:r>
            <a:endParaRPr b="1" sz="24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b="1" i="1" lang="en">
                <a:solidFill>
                  <a:schemeClr val="dk2"/>
                </a:solidFill>
                <a:latin typeface="Source Sans Pro"/>
                <a:ea typeface="Source Sans Pro"/>
                <a:cs typeface="Source Sans Pro"/>
                <a:sym typeface="Source Sans Pro"/>
              </a:rPr>
              <a:t>“</a:t>
            </a:r>
            <a:r>
              <a:rPr b="1" i="1" lang="en">
                <a:solidFill>
                  <a:schemeClr val="dk2"/>
                </a:solidFill>
                <a:highlight>
                  <a:srgbClr val="FFFFFF"/>
                </a:highlight>
                <a:latin typeface="Source Sans Pro"/>
                <a:ea typeface="Source Sans Pro"/>
                <a:cs typeface="Source Sans Pro"/>
                <a:sym typeface="Source Sans Pro"/>
              </a:rPr>
              <a:t>Belong Anywhere.</a:t>
            </a:r>
            <a:r>
              <a:rPr b="1" i="1" lang="en">
                <a:solidFill>
                  <a:schemeClr val="dk2"/>
                </a:solidFill>
                <a:highlight>
                  <a:srgbClr val="FFFFFF"/>
                </a:highlight>
                <a:latin typeface="Source Sans Pro"/>
                <a:ea typeface="Source Sans Pro"/>
                <a:cs typeface="Source Sans Pro"/>
                <a:sym typeface="Source Sans Pro"/>
              </a:rPr>
              <a:t>”</a:t>
            </a:r>
            <a:endParaRPr b="1" i="1">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b="1" sz="2400">
              <a:solidFill>
                <a:schemeClr val="dk2"/>
              </a:solidFill>
              <a:latin typeface="Nunito"/>
              <a:ea typeface="Nunito"/>
              <a:cs typeface="Nunito"/>
              <a:sym typeface="Nunito"/>
            </a:endParaRPr>
          </a:p>
        </p:txBody>
      </p:sp>
      <p:sp>
        <p:nvSpPr>
          <p:cNvPr id="117" name="Google Shape;117;p20"/>
          <p:cNvSpPr txBox="1"/>
          <p:nvPr/>
        </p:nvSpPr>
        <p:spPr>
          <a:xfrm>
            <a:off x="213350" y="1926600"/>
            <a:ext cx="4226100" cy="32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Source Sans Pro"/>
                <a:ea typeface="Source Sans Pro"/>
                <a:cs typeface="Source Sans Pro"/>
                <a:sym typeface="Source Sans Pro"/>
              </a:rPr>
              <a:t>Features: </a:t>
            </a:r>
            <a:endParaRPr b="1" sz="1800">
              <a:solidFill>
                <a:schemeClr val="dk2"/>
              </a:solidFill>
              <a:latin typeface="Source Sans Pro"/>
              <a:ea typeface="Source Sans Pro"/>
              <a:cs typeface="Source Sans Pro"/>
              <a:sym typeface="Source Sans Pro"/>
            </a:endParaRPr>
          </a:p>
          <a:p>
            <a:pPr indent="-317500" lvl="0" marL="457200" rtl="0" algn="l">
              <a:lnSpc>
                <a:spcPct val="115000"/>
              </a:lnSpc>
              <a:spcBef>
                <a:spcPts val="120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Verified Host Profiles:</a:t>
            </a:r>
            <a:r>
              <a:rPr lang="en" sz="1200">
                <a:solidFill>
                  <a:schemeClr val="dk2"/>
                </a:solidFill>
                <a:latin typeface="Source Sans Pro"/>
                <a:ea typeface="Source Sans Pro"/>
                <a:cs typeface="Source Sans Pro"/>
                <a:sym typeface="Source Sans Pro"/>
              </a:rPr>
              <a:t> Hosts have profiles, reviews, and ratings that help establish trust.</a:t>
            </a:r>
            <a:endParaRPr sz="13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Review System:</a:t>
            </a:r>
            <a:r>
              <a:rPr lang="en" sz="1200">
                <a:solidFill>
                  <a:schemeClr val="dk2"/>
                </a:solidFill>
                <a:latin typeface="Source Sans Pro"/>
                <a:ea typeface="Source Sans Pro"/>
                <a:cs typeface="Source Sans Pro"/>
                <a:sym typeface="Source Sans Pro"/>
              </a:rPr>
              <a:t> Guests can read previous reviews to evaluate properties before booking.</a:t>
            </a:r>
            <a:endParaRPr sz="13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High-Quality Photos:</a:t>
            </a:r>
            <a:r>
              <a:rPr lang="en" sz="1200">
                <a:solidFill>
                  <a:schemeClr val="dk2"/>
                </a:solidFill>
                <a:latin typeface="Source Sans Pro"/>
                <a:ea typeface="Source Sans Pro"/>
                <a:cs typeface="Source Sans Pro"/>
                <a:sym typeface="Source Sans Pro"/>
              </a:rPr>
              <a:t> Listings typically include multiple professional or detailed images.</a:t>
            </a:r>
            <a:endParaRPr b="1" sz="13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Clear Booking Process:</a:t>
            </a:r>
            <a:r>
              <a:rPr lang="en" sz="1200">
                <a:solidFill>
                  <a:schemeClr val="dk2"/>
                </a:solidFill>
                <a:latin typeface="Source Sans Pro"/>
                <a:ea typeface="Source Sans Pro"/>
                <a:cs typeface="Source Sans Pro"/>
                <a:sym typeface="Source Sans Pro"/>
              </a:rPr>
              <a:t> Structured booking and payment system built into the platform.</a:t>
            </a:r>
            <a:br>
              <a:rPr lang="en">
                <a:solidFill>
                  <a:schemeClr val="dk2"/>
                </a:solidFill>
                <a:latin typeface="Source Sans Pro"/>
                <a:ea typeface="Source Sans Pro"/>
                <a:cs typeface="Source Sans Pro"/>
                <a:sym typeface="Source Sans Pro"/>
              </a:rPr>
            </a:br>
            <a:endParaRPr b="1" sz="1300">
              <a:solidFill>
                <a:schemeClr val="dk2"/>
              </a:solidFill>
              <a:latin typeface="Source Sans Pro"/>
              <a:ea typeface="Source Sans Pro"/>
              <a:cs typeface="Source Sans Pro"/>
              <a:sym typeface="Source Sans Pro"/>
            </a:endParaRPr>
          </a:p>
          <a:p>
            <a:pPr indent="0" lvl="0" marL="0" rtl="0" algn="l">
              <a:lnSpc>
                <a:spcPct val="150000"/>
              </a:lnSpc>
              <a:spcBef>
                <a:spcPts val="1200"/>
              </a:spcBef>
              <a:spcAft>
                <a:spcPts val="0"/>
              </a:spcAft>
              <a:buNone/>
            </a:pPr>
            <a:br>
              <a:rPr lang="en">
                <a:solidFill>
                  <a:schemeClr val="dk2"/>
                </a:solidFill>
                <a:latin typeface="Nunito"/>
                <a:ea typeface="Nunito"/>
                <a:cs typeface="Nunito"/>
                <a:sym typeface="Nunito"/>
              </a:rPr>
            </a:b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t/>
            </a:r>
            <a:endParaRPr>
              <a:solidFill>
                <a:schemeClr val="dk2"/>
              </a:solidFill>
              <a:latin typeface="Nunito"/>
              <a:ea typeface="Nunito"/>
              <a:cs typeface="Nunito"/>
              <a:sym typeface="Nunito"/>
            </a:endParaRPr>
          </a:p>
        </p:txBody>
      </p:sp>
      <p:sp>
        <p:nvSpPr>
          <p:cNvPr id="118" name="Google Shape;118;p20"/>
          <p:cNvSpPr txBox="1"/>
          <p:nvPr/>
        </p:nvSpPr>
        <p:spPr>
          <a:xfrm>
            <a:off x="4683191" y="1926600"/>
            <a:ext cx="4368300" cy="322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Source Sans Pro"/>
                <a:ea typeface="Source Sans Pro"/>
                <a:cs typeface="Source Sans Pro"/>
                <a:sym typeface="Source Sans Pro"/>
              </a:rPr>
              <a:t>Issues: </a:t>
            </a:r>
            <a:endParaRPr b="1" sz="1800">
              <a:solidFill>
                <a:schemeClr val="lt1"/>
              </a:solidFill>
              <a:latin typeface="Source Sans Pro"/>
              <a:ea typeface="Source Sans Pro"/>
              <a:cs typeface="Source Sans Pro"/>
              <a:sym typeface="Source Sans Pro"/>
            </a:endParaRPr>
          </a:p>
          <a:p>
            <a:pPr indent="-323850" lvl="0" marL="457200" rtl="0" algn="l">
              <a:lnSpc>
                <a:spcPct val="115000"/>
              </a:lnSpc>
              <a:spcBef>
                <a:spcPts val="1200"/>
              </a:spcBef>
              <a:spcAft>
                <a:spcPts val="0"/>
              </a:spcAft>
              <a:buClr>
                <a:schemeClr val="lt1"/>
              </a:buClr>
              <a:buSzPts val="1500"/>
              <a:buChar char="●"/>
            </a:pPr>
            <a:r>
              <a:rPr b="1" lang="en" sz="1200">
                <a:solidFill>
                  <a:schemeClr val="lt1"/>
                </a:solidFill>
                <a:latin typeface="Source Sans Pro"/>
                <a:ea typeface="Source Sans Pro"/>
                <a:cs typeface="Source Sans Pro"/>
                <a:sym typeface="Source Sans Pro"/>
              </a:rPr>
              <a:t>Short-Term Focus:</a:t>
            </a:r>
            <a:r>
              <a:rPr lang="en" sz="1200">
                <a:solidFill>
                  <a:schemeClr val="lt1"/>
                </a:solidFill>
                <a:latin typeface="Source Sans Pro"/>
                <a:ea typeface="Source Sans Pro"/>
                <a:cs typeface="Source Sans Pro"/>
                <a:sym typeface="Source Sans Pro"/>
              </a:rPr>
              <a:t> Most listings are designed for temporary stays rather than long-term housing.</a:t>
            </a:r>
            <a:endParaRPr sz="16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Higher Costs:</a:t>
            </a:r>
            <a:r>
              <a:rPr lang="en" sz="1200">
                <a:solidFill>
                  <a:schemeClr val="lt1"/>
                </a:solidFill>
                <a:latin typeface="Source Sans Pro"/>
                <a:ea typeface="Source Sans Pro"/>
                <a:cs typeface="Source Sans Pro"/>
                <a:sym typeface="Source Sans Pro"/>
              </a:rPr>
              <a:t> Service fees and nightly pricing can make it more expensive than traditional rentals.</a:t>
            </a:r>
            <a:endParaRPr sz="16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Limited Long-Term Options:</a:t>
            </a:r>
            <a:r>
              <a:rPr lang="en" sz="1200">
                <a:solidFill>
                  <a:schemeClr val="lt1"/>
                </a:solidFill>
                <a:latin typeface="Source Sans Pro"/>
                <a:ea typeface="Source Sans Pro"/>
                <a:cs typeface="Source Sans Pro"/>
                <a:sym typeface="Source Sans Pro"/>
              </a:rPr>
              <a:t> Fewer listings suited for permanent housing searches.</a:t>
            </a:r>
            <a:endParaRPr b="1" sz="16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Strict Booking Structure:</a:t>
            </a:r>
            <a:r>
              <a:rPr lang="en" sz="1200">
                <a:solidFill>
                  <a:schemeClr val="lt1"/>
                </a:solidFill>
                <a:latin typeface="Source Sans Pro"/>
                <a:ea typeface="Source Sans Pro"/>
                <a:cs typeface="Source Sans Pro"/>
                <a:sym typeface="Source Sans Pro"/>
              </a:rPr>
              <a:t> Less flexibility compared to direct landlord communication.</a:t>
            </a:r>
            <a:endParaRPr b="1" sz="1300">
              <a:solidFill>
                <a:schemeClr val="lt1"/>
              </a:solidFill>
              <a:latin typeface="Source Sans Pro"/>
              <a:ea typeface="Source Sans Pro"/>
              <a:cs typeface="Source Sans Pro"/>
              <a:sym typeface="Source Sans Pro"/>
            </a:endParaRPr>
          </a:p>
          <a:p>
            <a:pPr indent="0" lvl="0" marL="0" rtl="0" algn="l">
              <a:lnSpc>
                <a:spcPct val="150000"/>
              </a:lnSpc>
              <a:spcBef>
                <a:spcPts val="1200"/>
              </a:spcBef>
              <a:spcAft>
                <a:spcPts val="0"/>
              </a:spcAft>
              <a:buNone/>
            </a:pPr>
            <a:r>
              <a:t/>
            </a:r>
            <a:endParaRPr>
              <a:solidFill>
                <a:srgbClr val="424242"/>
              </a:solidFill>
              <a:latin typeface="Source Sans Pro"/>
              <a:ea typeface="Source Sans Pro"/>
              <a:cs typeface="Source Sans Pro"/>
              <a:sym typeface="Source Sans Pro"/>
            </a:endParaRPr>
          </a:p>
          <a:p>
            <a:pPr indent="0" lvl="0" marL="0" rtl="0" algn="l">
              <a:lnSpc>
                <a:spcPct val="150000"/>
              </a:lnSpc>
              <a:spcBef>
                <a:spcPts val="0"/>
              </a:spcBef>
              <a:spcAft>
                <a:spcPts val="0"/>
              </a:spcAft>
              <a:buNone/>
            </a:pPr>
            <a:r>
              <a:t/>
            </a:r>
            <a:endParaRPr b="1" sz="18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1303800" y="598575"/>
            <a:ext cx="6165000" cy="686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Indirect Compe</a:t>
            </a:r>
            <a:r>
              <a:rPr lang="en">
                <a:solidFill>
                  <a:schemeClr val="lt1"/>
                </a:solidFill>
              </a:rPr>
              <a:t>titor Analysis</a:t>
            </a:r>
            <a:endParaRPr>
              <a:solidFill>
                <a:schemeClr val="lt1"/>
              </a:solidFill>
            </a:endParaRPr>
          </a:p>
        </p:txBody>
      </p:sp>
      <p:sp>
        <p:nvSpPr>
          <p:cNvPr id="124" name="Google Shape;124;p21"/>
          <p:cNvSpPr txBox="1"/>
          <p:nvPr/>
        </p:nvSpPr>
        <p:spPr>
          <a:xfrm>
            <a:off x="111598" y="1220300"/>
            <a:ext cx="5123700" cy="7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Source Sans Pro"/>
                <a:ea typeface="Source Sans Pro"/>
                <a:cs typeface="Source Sans Pro"/>
                <a:sym typeface="Source Sans Pro"/>
              </a:rPr>
              <a:t>Next Door</a:t>
            </a:r>
            <a:endParaRPr b="1" sz="24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b="1" i="1" lang="en">
                <a:solidFill>
                  <a:schemeClr val="dk2"/>
                </a:solidFill>
                <a:latin typeface="Source Sans Pro"/>
                <a:ea typeface="Source Sans Pro"/>
                <a:cs typeface="Source Sans Pro"/>
                <a:sym typeface="Source Sans Pro"/>
              </a:rPr>
              <a:t>“</a:t>
            </a:r>
            <a:r>
              <a:rPr b="1" i="1" lang="en">
                <a:solidFill>
                  <a:schemeClr val="dk2"/>
                </a:solidFill>
                <a:highlight>
                  <a:srgbClr val="FFFFFF"/>
                </a:highlight>
                <a:latin typeface="Source Sans Pro"/>
                <a:ea typeface="Source Sans Pro"/>
                <a:cs typeface="Source Sans Pro"/>
                <a:sym typeface="Source Sans Pro"/>
              </a:rPr>
              <a:t>Home is more than an address.</a:t>
            </a:r>
            <a:r>
              <a:rPr b="1" i="1" lang="en">
                <a:solidFill>
                  <a:schemeClr val="dk2"/>
                </a:solidFill>
                <a:highlight>
                  <a:srgbClr val="FFFFFF"/>
                </a:highlight>
                <a:latin typeface="Source Sans Pro"/>
                <a:ea typeface="Source Sans Pro"/>
                <a:cs typeface="Source Sans Pro"/>
                <a:sym typeface="Source Sans Pro"/>
              </a:rPr>
              <a:t>”</a:t>
            </a:r>
            <a:endParaRPr b="1" i="1">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b="1" sz="2400">
              <a:solidFill>
                <a:schemeClr val="dk2"/>
              </a:solidFill>
              <a:latin typeface="Nunito"/>
              <a:ea typeface="Nunito"/>
              <a:cs typeface="Nunito"/>
              <a:sym typeface="Nunito"/>
            </a:endParaRPr>
          </a:p>
        </p:txBody>
      </p:sp>
      <p:sp>
        <p:nvSpPr>
          <p:cNvPr id="125" name="Google Shape;125;p21"/>
          <p:cNvSpPr txBox="1"/>
          <p:nvPr/>
        </p:nvSpPr>
        <p:spPr>
          <a:xfrm>
            <a:off x="213350" y="1926600"/>
            <a:ext cx="4226100" cy="32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Source Sans Pro"/>
                <a:ea typeface="Source Sans Pro"/>
                <a:cs typeface="Source Sans Pro"/>
                <a:sym typeface="Source Sans Pro"/>
              </a:rPr>
              <a:t>Features: </a:t>
            </a:r>
            <a:endParaRPr b="1" sz="1800">
              <a:solidFill>
                <a:schemeClr val="dk2"/>
              </a:solidFill>
              <a:latin typeface="Source Sans Pro"/>
              <a:ea typeface="Source Sans Pro"/>
              <a:cs typeface="Source Sans Pro"/>
              <a:sym typeface="Source Sans Pro"/>
            </a:endParaRPr>
          </a:p>
          <a:p>
            <a:pPr indent="-317500" lvl="0" marL="457200" rtl="0" algn="l">
              <a:lnSpc>
                <a:spcPct val="115000"/>
              </a:lnSpc>
              <a:spcBef>
                <a:spcPts val="120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Neighborhood-Based Network:</a:t>
            </a:r>
            <a:r>
              <a:rPr lang="en" sz="1200">
                <a:solidFill>
                  <a:schemeClr val="dk2"/>
                </a:solidFill>
                <a:latin typeface="Source Sans Pro"/>
                <a:ea typeface="Source Sans Pro"/>
                <a:cs typeface="Source Sans Pro"/>
                <a:sym typeface="Source Sans Pro"/>
              </a:rPr>
              <a:t> Users connect with verified neighbors in their local area.</a:t>
            </a:r>
            <a:endParaRPr sz="13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Community Posts:</a:t>
            </a:r>
            <a:r>
              <a:rPr lang="en" sz="1200">
                <a:solidFill>
                  <a:schemeClr val="dk2"/>
                </a:solidFill>
                <a:latin typeface="Source Sans Pro"/>
                <a:ea typeface="Source Sans Pro"/>
                <a:cs typeface="Source Sans Pro"/>
                <a:sym typeface="Source Sans Pro"/>
              </a:rPr>
              <a:t> Residents can share housing leads, rentals, or roommate opportunities.</a:t>
            </a:r>
            <a:endParaRPr sz="13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Local Recommendations:</a:t>
            </a:r>
            <a:r>
              <a:rPr lang="en" sz="1200">
                <a:solidFill>
                  <a:schemeClr val="dk2"/>
                </a:solidFill>
                <a:latin typeface="Source Sans Pro"/>
                <a:ea typeface="Source Sans Pro"/>
                <a:cs typeface="Source Sans Pro"/>
                <a:sym typeface="Source Sans Pro"/>
              </a:rPr>
              <a:t> Users can ask neighbors for housing suggestions or landlord referrals.</a:t>
            </a:r>
            <a:endParaRPr sz="1300">
              <a:solidFill>
                <a:schemeClr val="dk2"/>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dk2"/>
              </a:buClr>
              <a:buSzPts val="1400"/>
              <a:buChar char="●"/>
            </a:pPr>
            <a:r>
              <a:rPr b="1" lang="en" sz="1200">
                <a:solidFill>
                  <a:schemeClr val="dk2"/>
                </a:solidFill>
                <a:latin typeface="Source Sans Pro"/>
                <a:ea typeface="Source Sans Pro"/>
                <a:cs typeface="Source Sans Pro"/>
                <a:sym typeface="Source Sans Pro"/>
              </a:rPr>
              <a:t>Verified Location:</a:t>
            </a:r>
            <a:r>
              <a:rPr lang="en" sz="1200">
                <a:solidFill>
                  <a:schemeClr val="dk2"/>
                </a:solidFill>
                <a:latin typeface="Source Sans Pro"/>
                <a:ea typeface="Source Sans Pro"/>
                <a:cs typeface="Source Sans Pro"/>
                <a:sym typeface="Source Sans Pro"/>
              </a:rPr>
              <a:t> Accounts are tied to a real neighborhood, which can increase trust.</a:t>
            </a:r>
            <a:br>
              <a:rPr lang="en">
                <a:solidFill>
                  <a:schemeClr val="dk2"/>
                </a:solidFill>
                <a:latin typeface="Source Sans Pro"/>
                <a:ea typeface="Source Sans Pro"/>
                <a:cs typeface="Source Sans Pro"/>
                <a:sym typeface="Source Sans Pro"/>
              </a:rPr>
            </a:br>
            <a:endParaRPr b="1" sz="1300">
              <a:solidFill>
                <a:schemeClr val="dk2"/>
              </a:solidFill>
              <a:latin typeface="Source Sans Pro"/>
              <a:ea typeface="Source Sans Pro"/>
              <a:cs typeface="Source Sans Pro"/>
              <a:sym typeface="Source Sans Pro"/>
            </a:endParaRPr>
          </a:p>
          <a:p>
            <a:pPr indent="0" lvl="0" marL="0" rtl="0" algn="l">
              <a:lnSpc>
                <a:spcPct val="150000"/>
              </a:lnSpc>
              <a:spcBef>
                <a:spcPts val="1200"/>
              </a:spcBef>
              <a:spcAft>
                <a:spcPts val="0"/>
              </a:spcAft>
              <a:buNone/>
            </a:pPr>
            <a:br>
              <a:rPr lang="en">
                <a:solidFill>
                  <a:schemeClr val="dk2"/>
                </a:solidFill>
                <a:latin typeface="Nunito"/>
                <a:ea typeface="Nunito"/>
                <a:cs typeface="Nunito"/>
                <a:sym typeface="Nunito"/>
              </a:rPr>
            </a:br>
            <a:endParaRPr b="1" sz="1800">
              <a:solidFill>
                <a:schemeClr val="dk2"/>
              </a:solidFill>
              <a:latin typeface="Nunito"/>
              <a:ea typeface="Nunito"/>
              <a:cs typeface="Nunito"/>
              <a:sym typeface="Nunito"/>
            </a:endParaRPr>
          </a:p>
          <a:p>
            <a:pPr indent="0" lvl="0" marL="0" rtl="0" algn="l">
              <a:lnSpc>
                <a:spcPct val="150000"/>
              </a:lnSpc>
              <a:spcBef>
                <a:spcPts val="0"/>
              </a:spcBef>
              <a:spcAft>
                <a:spcPts val="0"/>
              </a:spcAft>
              <a:buNone/>
            </a:pPr>
            <a:r>
              <a:t/>
            </a:r>
            <a:endParaRPr>
              <a:solidFill>
                <a:schemeClr val="dk2"/>
              </a:solidFill>
              <a:latin typeface="Nunito"/>
              <a:ea typeface="Nunito"/>
              <a:cs typeface="Nunito"/>
              <a:sym typeface="Nunito"/>
            </a:endParaRPr>
          </a:p>
        </p:txBody>
      </p:sp>
      <p:sp>
        <p:nvSpPr>
          <p:cNvPr id="126" name="Google Shape;126;p21"/>
          <p:cNvSpPr txBox="1"/>
          <p:nvPr/>
        </p:nvSpPr>
        <p:spPr>
          <a:xfrm>
            <a:off x="4683191" y="1926600"/>
            <a:ext cx="4368300" cy="322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Source Sans Pro"/>
                <a:ea typeface="Source Sans Pro"/>
                <a:cs typeface="Source Sans Pro"/>
                <a:sym typeface="Source Sans Pro"/>
              </a:rPr>
              <a:t>Issues: </a:t>
            </a:r>
            <a:endParaRPr b="1" sz="1800">
              <a:solidFill>
                <a:schemeClr val="lt1"/>
              </a:solidFill>
              <a:latin typeface="Source Sans Pro"/>
              <a:ea typeface="Source Sans Pro"/>
              <a:cs typeface="Source Sans Pro"/>
              <a:sym typeface="Source Sans Pro"/>
            </a:endParaRPr>
          </a:p>
          <a:p>
            <a:pPr indent="-323850" lvl="0" marL="457200" rtl="0" algn="l">
              <a:lnSpc>
                <a:spcPct val="115000"/>
              </a:lnSpc>
              <a:spcBef>
                <a:spcPts val="1200"/>
              </a:spcBef>
              <a:spcAft>
                <a:spcPts val="0"/>
              </a:spcAft>
              <a:buClr>
                <a:schemeClr val="lt1"/>
              </a:buClr>
              <a:buSzPts val="1500"/>
              <a:buChar char="●"/>
            </a:pPr>
            <a:r>
              <a:rPr b="1" lang="en" sz="1200">
                <a:solidFill>
                  <a:schemeClr val="lt1"/>
                </a:solidFill>
                <a:latin typeface="Source Sans Pro"/>
                <a:ea typeface="Source Sans Pro"/>
                <a:cs typeface="Source Sans Pro"/>
                <a:sym typeface="Source Sans Pro"/>
              </a:rPr>
              <a:t>Not Housing-Focused:</a:t>
            </a:r>
            <a:r>
              <a:rPr lang="en" sz="1200">
                <a:solidFill>
                  <a:schemeClr val="lt1"/>
                </a:solidFill>
                <a:latin typeface="Source Sans Pro"/>
                <a:ea typeface="Source Sans Pro"/>
                <a:cs typeface="Source Sans Pro"/>
                <a:sym typeface="Source Sans Pro"/>
              </a:rPr>
              <a:t> Housing posts are mixed with general community discussions.</a:t>
            </a:r>
            <a:endParaRPr sz="16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Limited Search Tools:</a:t>
            </a:r>
            <a:r>
              <a:rPr lang="en" sz="1200">
                <a:solidFill>
                  <a:schemeClr val="lt1"/>
                </a:solidFill>
                <a:latin typeface="Source Sans Pro"/>
                <a:ea typeface="Source Sans Pro"/>
                <a:cs typeface="Source Sans Pro"/>
                <a:sym typeface="Source Sans Pro"/>
              </a:rPr>
              <a:t> Few filters or structured ways to browse available rentals.</a:t>
            </a:r>
            <a:endParaRPr sz="16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Inconsistent Listings:</a:t>
            </a:r>
            <a:r>
              <a:rPr lang="en" sz="1200">
                <a:solidFill>
                  <a:schemeClr val="lt1"/>
                </a:solidFill>
                <a:latin typeface="Source Sans Pro"/>
                <a:ea typeface="Source Sans Pro"/>
                <a:cs typeface="Source Sans Pro"/>
                <a:sym typeface="Source Sans Pro"/>
              </a:rPr>
              <a:t> Posts vary widely in detail, format, and availability.</a:t>
            </a:r>
            <a:endParaRPr b="1" sz="1600">
              <a:solidFill>
                <a:schemeClr val="lt1"/>
              </a:solidFill>
              <a:latin typeface="Source Sans Pro"/>
              <a:ea typeface="Source Sans Pro"/>
              <a:cs typeface="Source Sans Pro"/>
              <a:sym typeface="Source Sans Pro"/>
            </a:endParaRPr>
          </a:p>
          <a:p>
            <a:pPr indent="-317500" lvl="0" marL="457200" rtl="0" algn="l">
              <a:lnSpc>
                <a:spcPct val="115000"/>
              </a:lnSpc>
              <a:spcBef>
                <a:spcPts val="0"/>
              </a:spcBef>
              <a:spcAft>
                <a:spcPts val="0"/>
              </a:spcAft>
              <a:buClr>
                <a:schemeClr val="lt1"/>
              </a:buClr>
              <a:buSzPts val="1400"/>
              <a:buChar char="●"/>
            </a:pPr>
            <a:r>
              <a:rPr b="1" lang="en" sz="1200">
                <a:solidFill>
                  <a:schemeClr val="lt1"/>
                </a:solidFill>
                <a:latin typeface="Source Sans Pro"/>
                <a:ea typeface="Source Sans Pro"/>
                <a:cs typeface="Source Sans Pro"/>
                <a:sym typeface="Source Sans Pro"/>
              </a:rPr>
              <a:t>Hard to Compare Options:</a:t>
            </a:r>
            <a:r>
              <a:rPr lang="en" sz="1200">
                <a:solidFill>
                  <a:schemeClr val="lt1"/>
                </a:solidFill>
                <a:latin typeface="Source Sans Pro"/>
                <a:ea typeface="Source Sans Pro"/>
                <a:cs typeface="Source Sans Pro"/>
                <a:sym typeface="Source Sans Pro"/>
              </a:rPr>
              <a:t> Listings appear in feed-style posts rather than organized search results.</a:t>
            </a:r>
            <a:endParaRPr sz="1600">
              <a:solidFill>
                <a:schemeClr val="lt1"/>
              </a:solidFill>
              <a:latin typeface="Source Sans Pro"/>
              <a:ea typeface="Source Sans Pro"/>
              <a:cs typeface="Source Sans Pro"/>
              <a:sym typeface="Source Sans Pro"/>
            </a:endParaRPr>
          </a:p>
          <a:p>
            <a:pPr indent="0" lvl="0" marL="0" rtl="0" algn="l">
              <a:lnSpc>
                <a:spcPct val="150000"/>
              </a:lnSpc>
              <a:spcBef>
                <a:spcPts val="1200"/>
              </a:spcBef>
              <a:spcAft>
                <a:spcPts val="0"/>
              </a:spcAft>
              <a:buNone/>
            </a:pPr>
            <a:r>
              <a:t/>
            </a:r>
            <a:endParaRPr>
              <a:solidFill>
                <a:srgbClr val="424242"/>
              </a:solidFill>
              <a:latin typeface="Source Sans Pro"/>
              <a:ea typeface="Source Sans Pro"/>
              <a:cs typeface="Source Sans Pro"/>
              <a:sym typeface="Source Sans Pro"/>
            </a:endParaRPr>
          </a:p>
          <a:p>
            <a:pPr indent="0" lvl="0" marL="0" rtl="0" algn="l">
              <a:lnSpc>
                <a:spcPct val="150000"/>
              </a:lnSpc>
              <a:spcBef>
                <a:spcPts val="0"/>
              </a:spcBef>
              <a:spcAft>
                <a:spcPts val="0"/>
              </a:spcAft>
              <a:buNone/>
            </a:pPr>
            <a:r>
              <a:t/>
            </a:r>
            <a:endParaRPr b="1" sz="18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