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Nunito"/>
      <p:regular r:id="rId34"/>
      <p:bold r:id="rId35"/>
      <p:italic r:id="rId36"/>
      <p:boldItalic r:id="rId37"/>
    </p:embeddedFont>
    <p:embeddedFont>
      <p:font typeface="Maven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MavenPro-bold.fntdata"/><Relationship Id="rId16" Type="http://schemas.openxmlformats.org/officeDocument/2006/relationships/slide" Target="slides/slide10.xml"/><Relationship Id="rId38" Type="http://schemas.openxmlformats.org/officeDocument/2006/relationships/font" Target="fonts/MavenPr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bbfe18ffd3_0_2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bbfe18ffd3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bbfe18ffd3_0_3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bbfe18ffd3_0_3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bc970ef785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bc970ef785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bbfe18ffd3_0_3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bbfe18ffd3_0_3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bbfe18ffd3_0_3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bbfe18ffd3_0_3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bbfe18ffd3_0_38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bbfe18ffd3_0_3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bbfe18ffd3_0_4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bbfe18ffd3_0_4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bbfe18ffd3_0_4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bbfe18ffd3_0_4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bbfe18ffd3_0_4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bbfe18ffd3_0_4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bbfe18ffd3_0_4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bbfe18ffd3_0_4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bbfe18ffd3_0_5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bbfe18ffd3_0_5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bbfe18ffd3_0_5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bbfe18ffd3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bbfe18ffd3_0_5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bbfe18ffd3_0_5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bbfe18ffd3_0_5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bbfe18ffd3_0_5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bbfe18ffd3_0_6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bbfe18ffd3_0_6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c6d4b2b3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c6d4b2b3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c6d4b2b37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c6d4b2b37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bbfe18ffd3_0_6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3bbfe18ffd3_0_6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bbfe18ffd3_0_6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bbfe18ffd3_0_6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bbfe18ffd3_0_7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bbfe18ffd3_0_7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bbfe18ffd3_0_1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bbfe18ffd3_0_1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bbfe18ffd3_0_13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bbfe18ffd3_0_1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bbfe18ffd3_0_16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bbfe18ffd3_0_1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c970ef785_4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bc970ef78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bc970ef785_4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bc970ef785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bbfe18ffd3_0_2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bbfe18ffd3_0_2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bbfe18ffd3_0_27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bbfe18ffd3_0_2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43003" y="3409675"/>
            <a:ext cx="1691422" cy="1732548"/>
            <a:chOff x="7343003" y="3409675"/>
            <a:chExt cx="1691422" cy="1732548"/>
          </a:xfrm>
        </p:grpSpPr>
        <p:grpSp>
          <p:nvGrpSpPr>
            <p:cNvPr id="56" name="Google Shape;56;p14"/>
            <p:cNvGrpSpPr/>
            <p:nvPr/>
          </p:nvGrpSpPr>
          <p:grpSpPr>
            <a:xfrm>
              <a:off x="7343003" y="4453711"/>
              <a:ext cx="316800" cy="688513"/>
              <a:chOff x="7343003" y="4453711"/>
              <a:chExt cx="316800" cy="688513"/>
            </a:xfrm>
          </p:grpSpPr>
          <p:sp>
            <p:nvSpPr>
              <p:cNvPr id="57" name="Google Shape;57;p1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14"/>
            <p:cNvGrpSpPr/>
            <p:nvPr/>
          </p:nvGrpSpPr>
          <p:grpSpPr>
            <a:xfrm>
              <a:off x="7801210" y="4105700"/>
              <a:ext cx="316800" cy="1036523"/>
              <a:chOff x="7801210" y="4105700"/>
              <a:chExt cx="316800" cy="1036523"/>
            </a:xfrm>
          </p:grpSpPr>
          <p:sp>
            <p:nvSpPr>
              <p:cNvPr id="60" name="Google Shape;60;p1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8259418" y="3757688"/>
              <a:ext cx="316800" cy="1384535"/>
              <a:chOff x="8259418" y="3757688"/>
              <a:chExt cx="316800" cy="1384535"/>
            </a:xfrm>
          </p:grpSpPr>
          <p:sp>
            <p:nvSpPr>
              <p:cNvPr id="64" name="Google Shape;64;p1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4"/>
            <p:cNvGrpSpPr/>
            <p:nvPr/>
          </p:nvGrpSpPr>
          <p:grpSpPr>
            <a:xfrm>
              <a:off x="8717625" y="3409675"/>
              <a:ext cx="316800" cy="1732548"/>
              <a:chOff x="8717625" y="3409675"/>
              <a:chExt cx="316800" cy="1732548"/>
            </a:xfrm>
          </p:grpSpPr>
          <p:sp>
            <p:nvSpPr>
              <p:cNvPr id="69" name="Google Shape;69;p1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4"/>
          <p:cNvGrpSpPr/>
          <p:nvPr/>
        </p:nvGrpSpPr>
        <p:grpSpPr>
          <a:xfrm>
            <a:off x="5043503" y="0"/>
            <a:ext cx="3814072" cy="3839102"/>
            <a:chOff x="5043503" y="0"/>
            <a:chExt cx="3814072" cy="3839102"/>
          </a:xfrm>
        </p:grpSpPr>
        <p:sp>
          <p:nvSpPr>
            <p:cNvPr id="75" name="Google Shape;75;p14"/>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4"/>
            <p:cNvGrpSpPr/>
            <p:nvPr/>
          </p:nvGrpSpPr>
          <p:grpSpPr>
            <a:xfrm>
              <a:off x="7647812" y="2704283"/>
              <a:ext cx="635219" cy="635219"/>
              <a:chOff x="6725724" y="2701260"/>
              <a:chExt cx="1208101" cy="1208100"/>
            </a:xfrm>
          </p:grpSpPr>
          <p:sp>
            <p:nvSpPr>
              <p:cNvPr id="78" name="Google Shape;78;p1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4"/>
            <p:cNvGrpSpPr/>
            <p:nvPr/>
          </p:nvGrpSpPr>
          <p:grpSpPr>
            <a:xfrm>
              <a:off x="7952720" y="179238"/>
              <a:ext cx="873165" cy="873003"/>
              <a:chOff x="7754428" y="208725"/>
              <a:chExt cx="541800" cy="541800"/>
            </a:xfrm>
          </p:grpSpPr>
          <p:sp>
            <p:nvSpPr>
              <p:cNvPr id="83" name="Google Shape;83;p14"/>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92" name="Google Shape;92;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93" name="Google Shape;93;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146769" y="3406"/>
            <a:ext cx="1233215" cy="1384535"/>
            <a:chOff x="146769" y="3406"/>
            <a:chExt cx="1233215" cy="1384535"/>
          </a:xfrm>
        </p:grpSpPr>
        <p:grpSp>
          <p:nvGrpSpPr>
            <p:cNvPr id="96" name="Google Shape;96;p15"/>
            <p:cNvGrpSpPr/>
            <p:nvPr/>
          </p:nvGrpSpPr>
          <p:grpSpPr>
            <a:xfrm>
              <a:off x="1063183" y="3406"/>
              <a:ext cx="316800" cy="688513"/>
              <a:chOff x="1063183" y="3406"/>
              <a:chExt cx="316800" cy="688513"/>
            </a:xfrm>
          </p:grpSpPr>
          <p:sp>
            <p:nvSpPr>
              <p:cNvPr id="97" name="Google Shape;97;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604976" y="3406"/>
              <a:ext cx="316800" cy="1036524"/>
              <a:chOff x="604976" y="3406"/>
              <a:chExt cx="316800" cy="1036524"/>
            </a:xfrm>
          </p:grpSpPr>
          <p:sp>
            <p:nvSpPr>
              <p:cNvPr id="100" name="Google Shape;100;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146769" y="3406"/>
              <a:ext cx="316800" cy="1384535"/>
              <a:chOff x="146769" y="3406"/>
              <a:chExt cx="316800" cy="1384535"/>
            </a:xfrm>
          </p:grpSpPr>
          <p:sp>
            <p:nvSpPr>
              <p:cNvPr id="104" name="Google Shape;104;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15"/>
          <p:cNvGrpSpPr/>
          <p:nvPr/>
        </p:nvGrpSpPr>
        <p:grpSpPr>
          <a:xfrm>
            <a:off x="6775084" y="2904008"/>
            <a:ext cx="2186148" cy="2239500"/>
            <a:chOff x="6775084" y="2904008"/>
            <a:chExt cx="2186148" cy="2239500"/>
          </a:xfrm>
        </p:grpSpPr>
        <p:grpSp>
          <p:nvGrpSpPr>
            <p:cNvPr id="109" name="Google Shape;109;p15"/>
            <p:cNvGrpSpPr/>
            <p:nvPr/>
          </p:nvGrpSpPr>
          <p:grpSpPr>
            <a:xfrm>
              <a:off x="6775084" y="4253708"/>
              <a:ext cx="409500" cy="889800"/>
              <a:chOff x="6775084" y="4253708"/>
              <a:chExt cx="409500" cy="889800"/>
            </a:xfrm>
          </p:grpSpPr>
          <p:sp>
            <p:nvSpPr>
              <p:cNvPr id="110" name="Google Shape;110;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5"/>
            <p:cNvGrpSpPr/>
            <p:nvPr/>
          </p:nvGrpSpPr>
          <p:grpSpPr>
            <a:xfrm>
              <a:off x="7367299" y="3804008"/>
              <a:ext cx="409500" cy="1339500"/>
              <a:chOff x="7367299" y="3804008"/>
              <a:chExt cx="409500" cy="1339500"/>
            </a:xfrm>
          </p:grpSpPr>
          <p:sp>
            <p:nvSpPr>
              <p:cNvPr id="113" name="Google Shape;113;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a:off x="7959516" y="3354008"/>
              <a:ext cx="409500" cy="1789500"/>
              <a:chOff x="7959516" y="3354008"/>
              <a:chExt cx="409500" cy="1789500"/>
            </a:xfrm>
          </p:grpSpPr>
          <p:sp>
            <p:nvSpPr>
              <p:cNvPr id="117" name="Google Shape;117;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5"/>
            <p:cNvGrpSpPr/>
            <p:nvPr/>
          </p:nvGrpSpPr>
          <p:grpSpPr>
            <a:xfrm>
              <a:off x="8551731" y="2904008"/>
              <a:ext cx="409500" cy="2239500"/>
              <a:chOff x="8551731" y="2904008"/>
              <a:chExt cx="409500" cy="2239500"/>
            </a:xfrm>
          </p:grpSpPr>
          <p:sp>
            <p:nvSpPr>
              <p:cNvPr id="122" name="Google Shape;122;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8" name="Google Shape;128;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grpSp>
        <p:nvGrpSpPr>
          <p:cNvPr id="130" name="Google Shape;130;p16"/>
          <p:cNvGrpSpPr/>
          <p:nvPr/>
        </p:nvGrpSpPr>
        <p:grpSpPr>
          <a:xfrm>
            <a:off x="625966" y="299376"/>
            <a:ext cx="999312" cy="999312"/>
            <a:chOff x="348199" y="179450"/>
            <a:chExt cx="1116300" cy="1116300"/>
          </a:xfrm>
        </p:grpSpPr>
        <p:sp>
          <p:nvSpPr>
            <p:cNvPr id="131" name="Google Shape;131;p1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 name="Google Shape;134;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5" name="Google Shape;135;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17"/>
          <p:cNvGrpSpPr/>
          <p:nvPr/>
        </p:nvGrpSpPr>
        <p:grpSpPr>
          <a:xfrm>
            <a:off x="625966" y="299376"/>
            <a:ext cx="999312" cy="999312"/>
            <a:chOff x="348199" y="179450"/>
            <a:chExt cx="1116300" cy="1116300"/>
          </a:xfrm>
        </p:grpSpPr>
        <p:sp>
          <p:nvSpPr>
            <p:cNvPr id="138" name="Google Shape;138;p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1" name="Google Shape;141;p1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2" name="Google Shape;142;p1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3" name="Google Shape;143;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18"/>
          <p:cNvGrpSpPr/>
          <p:nvPr/>
        </p:nvGrpSpPr>
        <p:grpSpPr>
          <a:xfrm>
            <a:off x="625966" y="299376"/>
            <a:ext cx="999312" cy="999312"/>
            <a:chOff x="348199" y="179450"/>
            <a:chExt cx="1116300" cy="1116300"/>
          </a:xfrm>
        </p:grpSpPr>
        <p:sp>
          <p:nvSpPr>
            <p:cNvPr id="146" name="Google Shape;146;p1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9" name="Google Shape;149;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grpSp>
        <p:nvGrpSpPr>
          <p:cNvPr id="151" name="Google Shape;151;p19"/>
          <p:cNvGrpSpPr/>
          <p:nvPr/>
        </p:nvGrpSpPr>
        <p:grpSpPr>
          <a:xfrm>
            <a:off x="625966" y="299376"/>
            <a:ext cx="999312" cy="999312"/>
            <a:chOff x="348199" y="179450"/>
            <a:chExt cx="1116300" cy="1116300"/>
          </a:xfrm>
        </p:grpSpPr>
        <p:sp>
          <p:nvSpPr>
            <p:cNvPr id="152" name="Google Shape;152;p1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 name="Google Shape;155;p19"/>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56" name="Google Shape;156;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7" name="Shape 157"/>
        <p:cNvGrpSpPr/>
        <p:nvPr/>
      </p:nvGrpSpPr>
      <p:grpSpPr>
        <a:xfrm>
          <a:off x="0" y="0"/>
          <a:ext cx="0" cy="0"/>
          <a:chOff x="0" y="0"/>
          <a:chExt cx="0" cy="0"/>
        </a:xfrm>
      </p:grpSpPr>
      <p:grpSp>
        <p:nvGrpSpPr>
          <p:cNvPr id="158" name="Google Shape;158;p20"/>
          <p:cNvGrpSpPr/>
          <p:nvPr/>
        </p:nvGrpSpPr>
        <p:grpSpPr>
          <a:xfrm>
            <a:off x="6866714" y="1306"/>
            <a:ext cx="2267451" cy="2601690"/>
            <a:chOff x="6790514" y="1306"/>
            <a:chExt cx="2267451" cy="2601690"/>
          </a:xfrm>
        </p:grpSpPr>
        <p:grpSp>
          <p:nvGrpSpPr>
            <p:cNvPr id="159" name="Google Shape;159;p20"/>
            <p:cNvGrpSpPr/>
            <p:nvPr/>
          </p:nvGrpSpPr>
          <p:grpSpPr>
            <a:xfrm>
              <a:off x="7067465" y="1306"/>
              <a:ext cx="1990500" cy="1990200"/>
              <a:chOff x="7067465" y="1306"/>
              <a:chExt cx="1990500" cy="1990200"/>
            </a:xfrm>
          </p:grpSpPr>
          <p:sp>
            <p:nvSpPr>
              <p:cNvPr id="160" name="Google Shape;160;p20"/>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0"/>
            <p:cNvGrpSpPr/>
            <p:nvPr/>
          </p:nvGrpSpPr>
          <p:grpSpPr>
            <a:xfrm>
              <a:off x="8207126" y="1807996"/>
              <a:ext cx="795000" cy="795000"/>
              <a:chOff x="8207126" y="1807996"/>
              <a:chExt cx="795000" cy="795000"/>
            </a:xfrm>
          </p:grpSpPr>
          <p:sp>
            <p:nvSpPr>
              <p:cNvPr id="164" name="Google Shape;164;p20"/>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0"/>
            <p:cNvGrpSpPr/>
            <p:nvPr/>
          </p:nvGrpSpPr>
          <p:grpSpPr>
            <a:xfrm>
              <a:off x="6790514" y="118857"/>
              <a:ext cx="548700" cy="548700"/>
              <a:chOff x="6790514" y="118857"/>
              <a:chExt cx="548700" cy="548700"/>
            </a:xfrm>
          </p:grpSpPr>
          <p:sp>
            <p:nvSpPr>
              <p:cNvPr id="168" name="Google Shape;168;p20"/>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 name="Google Shape;170;p20"/>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1" name="Google Shape;171;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grpSp>
        <p:nvGrpSpPr>
          <p:cNvPr id="173" name="Google Shape;173;p21"/>
          <p:cNvGrpSpPr/>
          <p:nvPr/>
        </p:nvGrpSpPr>
        <p:grpSpPr>
          <a:xfrm>
            <a:off x="625966" y="299376"/>
            <a:ext cx="999312" cy="999312"/>
            <a:chOff x="348199" y="179450"/>
            <a:chExt cx="1116300" cy="1116300"/>
          </a:xfrm>
        </p:grpSpPr>
        <p:sp>
          <p:nvSpPr>
            <p:cNvPr id="174" name="Google Shape;174;p2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7" name="Google Shape;177;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8" name="Google Shape;178;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79" name="Google Shape;179;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grpSp>
        <p:nvGrpSpPr>
          <p:cNvPr id="181" name="Google Shape;181;p22"/>
          <p:cNvGrpSpPr/>
          <p:nvPr/>
        </p:nvGrpSpPr>
        <p:grpSpPr>
          <a:xfrm>
            <a:off x="713373" y="3847119"/>
            <a:ext cx="825392" cy="825392"/>
            <a:chOff x="348199" y="179450"/>
            <a:chExt cx="1116300" cy="1116300"/>
          </a:xfrm>
        </p:grpSpPr>
        <p:sp>
          <p:nvSpPr>
            <p:cNvPr id="182" name="Google Shape;182;p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2"/>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85" name="Google Shape;185;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86" name="Shape 186"/>
        <p:cNvGrpSpPr/>
        <p:nvPr/>
      </p:nvGrpSpPr>
      <p:grpSpPr>
        <a:xfrm>
          <a:off x="0" y="0"/>
          <a:ext cx="0" cy="0"/>
          <a:chOff x="0" y="0"/>
          <a:chExt cx="0" cy="0"/>
        </a:xfrm>
      </p:grpSpPr>
      <p:grpSp>
        <p:nvGrpSpPr>
          <p:cNvPr id="187" name="Google Shape;187;p23"/>
          <p:cNvGrpSpPr/>
          <p:nvPr/>
        </p:nvGrpSpPr>
        <p:grpSpPr>
          <a:xfrm>
            <a:off x="52" y="4099200"/>
            <a:ext cx="9144036" cy="1044300"/>
            <a:chOff x="52" y="4099200"/>
            <a:chExt cx="9144036" cy="1044300"/>
          </a:xfrm>
        </p:grpSpPr>
        <p:grpSp>
          <p:nvGrpSpPr>
            <p:cNvPr id="188" name="Google Shape;188;p23"/>
            <p:cNvGrpSpPr/>
            <p:nvPr/>
          </p:nvGrpSpPr>
          <p:grpSpPr>
            <a:xfrm>
              <a:off x="52" y="4309200"/>
              <a:ext cx="231622" cy="834300"/>
              <a:chOff x="2688737" y="4301380"/>
              <a:chExt cx="231900" cy="834300"/>
            </a:xfrm>
          </p:grpSpPr>
          <p:sp>
            <p:nvSpPr>
              <p:cNvPr id="189" name="Google Shape;18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406" y="4099200"/>
              <a:ext cx="231622" cy="1044300"/>
              <a:chOff x="2688737" y="4091380"/>
              <a:chExt cx="231900" cy="1044300"/>
            </a:xfrm>
          </p:grpSpPr>
          <p:sp>
            <p:nvSpPr>
              <p:cNvPr id="194" name="Google Shape;19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3"/>
            <p:cNvGrpSpPr/>
            <p:nvPr/>
          </p:nvGrpSpPr>
          <p:grpSpPr>
            <a:xfrm>
              <a:off x="742761" y="4309200"/>
              <a:ext cx="231622" cy="834300"/>
              <a:chOff x="2688737" y="4301380"/>
              <a:chExt cx="231900" cy="834300"/>
            </a:xfrm>
          </p:grpSpPr>
          <p:sp>
            <p:nvSpPr>
              <p:cNvPr id="200" name="Google Shape;200;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3"/>
            <p:cNvGrpSpPr/>
            <p:nvPr/>
          </p:nvGrpSpPr>
          <p:grpSpPr>
            <a:xfrm>
              <a:off x="1114115" y="4518900"/>
              <a:ext cx="231622" cy="624600"/>
              <a:chOff x="2688737" y="4511080"/>
              <a:chExt cx="231900" cy="624600"/>
            </a:xfrm>
          </p:grpSpPr>
          <p:sp>
            <p:nvSpPr>
              <p:cNvPr id="205" name="Google Shape;205;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3"/>
            <p:cNvGrpSpPr/>
            <p:nvPr/>
          </p:nvGrpSpPr>
          <p:grpSpPr>
            <a:xfrm>
              <a:off x="1856753" y="4099200"/>
              <a:ext cx="231600" cy="1044300"/>
              <a:chOff x="1856753" y="4099200"/>
              <a:chExt cx="231600" cy="1044300"/>
            </a:xfrm>
          </p:grpSpPr>
          <p:sp>
            <p:nvSpPr>
              <p:cNvPr id="209" name="Google Shape;209;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3"/>
            <p:cNvGrpSpPr/>
            <p:nvPr/>
          </p:nvGrpSpPr>
          <p:grpSpPr>
            <a:xfrm>
              <a:off x="2228107" y="4309200"/>
              <a:ext cx="231600" cy="834300"/>
              <a:chOff x="2228107" y="4309200"/>
              <a:chExt cx="231600" cy="834300"/>
            </a:xfrm>
          </p:grpSpPr>
          <p:sp>
            <p:nvSpPr>
              <p:cNvPr id="215" name="Google Shape;215;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3"/>
            <p:cNvGrpSpPr/>
            <p:nvPr/>
          </p:nvGrpSpPr>
          <p:grpSpPr>
            <a:xfrm>
              <a:off x="2599462" y="4518900"/>
              <a:ext cx="231600" cy="624600"/>
              <a:chOff x="2599462" y="4518900"/>
              <a:chExt cx="231600" cy="624600"/>
            </a:xfrm>
          </p:grpSpPr>
          <p:sp>
            <p:nvSpPr>
              <p:cNvPr id="220" name="Google Shape;220;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3342171" y="4099200"/>
              <a:ext cx="231600" cy="1044300"/>
              <a:chOff x="3342171" y="4099200"/>
              <a:chExt cx="231600" cy="1044300"/>
            </a:xfrm>
          </p:grpSpPr>
          <p:sp>
            <p:nvSpPr>
              <p:cNvPr id="224" name="Google Shape;224;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3"/>
            <p:cNvGrpSpPr/>
            <p:nvPr/>
          </p:nvGrpSpPr>
          <p:grpSpPr>
            <a:xfrm>
              <a:off x="3713525" y="4309200"/>
              <a:ext cx="231600" cy="834300"/>
              <a:chOff x="3713525" y="4309200"/>
              <a:chExt cx="231600" cy="834300"/>
            </a:xfrm>
          </p:grpSpPr>
          <p:sp>
            <p:nvSpPr>
              <p:cNvPr id="230" name="Google Shape;230;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485398" y="4309200"/>
              <a:ext cx="231600" cy="834300"/>
              <a:chOff x="1485398" y="4309200"/>
              <a:chExt cx="231600" cy="834300"/>
            </a:xfrm>
          </p:grpSpPr>
          <p:sp>
            <p:nvSpPr>
              <p:cNvPr id="235" name="Google Shape;235;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a:off x="4084879" y="4518900"/>
              <a:ext cx="231600" cy="624600"/>
              <a:chOff x="4084879" y="4518900"/>
              <a:chExt cx="231600" cy="624600"/>
            </a:xfrm>
          </p:grpSpPr>
          <p:sp>
            <p:nvSpPr>
              <p:cNvPr id="240" name="Google Shape;240;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2970816" y="4309200"/>
              <a:ext cx="231600" cy="834300"/>
              <a:chOff x="2970816" y="4309200"/>
              <a:chExt cx="231600" cy="834300"/>
            </a:xfrm>
          </p:grpSpPr>
          <p:sp>
            <p:nvSpPr>
              <p:cNvPr id="244" name="Google Shape;244;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4456234" y="4309200"/>
              <a:ext cx="231600" cy="834300"/>
              <a:chOff x="4456234" y="4309200"/>
              <a:chExt cx="231600" cy="834300"/>
            </a:xfrm>
          </p:grpSpPr>
          <p:sp>
            <p:nvSpPr>
              <p:cNvPr id="249" name="Google Shape;249;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3"/>
            <p:cNvGrpSpPr/>
            <p:nvPr/>
          </p:nvGrpSpPr>
          <p:grpSpPr>
            <a:xfrm>
              <a:off x="4827588" y="4099200"/>
              <a:ext cx="231600" cy="1044300"/>
              <a:chOff x="4827588" y="4099200"/>
              <a:chExt cx="231600" cy="1044300"/>
            </a:xfrm>
          </p:grpSpPr>
          <p:sp>
            <p:nvSpPr>
              <p:cNvPr id="254" name="Google Shape;254;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3"/>
            <p:cNvGrpSpPr/>
            <p:nvPr/>
          </p:nvGrpSpPr>
          <p:grpSpPr>
            <a:xfrm>
              <a:off x="5198943" y="4309200"/>
              <a:ext cx="231600" cy="834300"/>
              <a:chOff x="5198943" y="4309200"/>
              <a:chExt cx="231600" cy="834300"/>
            </a:xfrm>
          </p:grpSpPr>
          <p:sp>
            <p:nvSpPr>
              <p:cNvPr id="260" name="Google Shape;260;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3"/>
            <p:cNvGrpSpPr/>
            <p:nvPr/>
          </p:nvGrpSpPr>
          <p:grpSpPr>
            <a:xfrm>
              <a:off x="5570297" y="4518900"/>
              <a:ext cx="231600" cy="624600"/>
              <a:chOff x="5570297" y="4518900"/>
              <a:chExt cx="231600" cy="624600"/>
            </a:xfrm>
          </p:grpSpPr>
          <p:sp>
            <p:nvSpPr>
              <p:cNvPr id="265" name="Google Shape;265;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5941652" y="4309200"/>
              <a:ext cx="231600" cy="834300"/>
              <a:chOff x="5941652" y="4309200"/>
              <a:chExt cx="231600" cy="834300"/>
            </a:xfrm>
          </p:grpSpPr>
          <p:sp>
            <p:nvSpPr>
              <p:cNvPr id="269" name="Google Shape;269;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6313006" y="4099200"/>
              <a:ext cx="231600" cy="1044300"/>
              <a:chOff x="6313006" y="4099200"/>
              <a:chExt cx="231600" cy="1044300"/>
            </a:xfrm>
          </p:grpSpPr>
          <p:sp>
            <p:nvSpPr>
              <p:cNvPr id="274" name="Google Shape;274;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6684361" y="4309200"/>
              <a:ext cx="231600" cy="834300"/>
              <a:chOff x="6684361" y="4309200"/>
              <a:chExt cx="231600" cy="834300"/>
            </a:xfrm>
          </p:grpSpPr>
          <p:sp>
            <p:nvSpPr>
              <p:cNvPr id="280" name="Google Shape;280;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3"/>
            <p:cNvGrpSpPr/>
            <p:nvPr/>
          </p:nvGrpSpPr>
          <p:grpSpPr>
            <a:xfrm>
              <a:off x="7055715" y="4518900"/>
              <a:ext cx="231600" cy="624600"/>
              <a:chOff x="7055715" y="4518900"/>
              <a:chExt cx="231600" cy="624600"/>
            </a:xfrm>
          </p:grpSpPr>
          <p:sp>
            <p:nvSpPr>
              <p:cNvPr id="285" name="Google Shape;285;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3"/>
            <p:cNvGrpSpPr/>
            <p:nvPr/>
          </p:nvGrpSpPr>
          <p:grpSpPr>
            <a:xfrm>
              <a:off x="7798424" y="4099200"/>
              <a:ext cx="231600" cy="1044300"/>
              <a:chOff x="7798424" y="4099200"/>
              <a:chExt cx="231600" cy="1044300"/>
            </a:xfrm>
          </p:grpSpPr>
          <p:sp>
            <p:nvSpPr>
              <p:cNvPr id="289" name="Google Shape;289;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3"/>
            <p:cNvGrpSpPr/>
            <p:nvPr/>
          </p:nvGrpSpPr>
          <p:grpSpPr>
            <a:xfrm>
              <a:off x="8169779" y="4309200"/>
              <a:ext cx="231600" cy="834300"/>
              <a:chOff x="8169779" y="4309200"/>
              <a:chExt cx="231600" cy="834300"/>
            </a:xfrm>
          </p:grpSpPr>
          <p:sp>
            <p:nvSpPr>
              <p:cNvPr id="295" name="Google Shape;295;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3"/>
            <p:cNvGrpSpPr/>
            <p:nvPr/>
          </p:nvGrpSpPr>
          <p:grpSpPr>
            <a:xfrm>
              <a:off x="7427070" y="4309200"/>
              <a:ext cx="231600" cy="834300"/>
              <a:chOff x="7427070" y="4309200"/>
              <a:chExt cx="231600" cy="834300"/>
            </a:xfrm>
          </p:grpSpPr>
          <p:sp>
            <p:nvSpPr>
              <p:cNvPr id="300" name="Google Shape;300;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3"/>
            <p:cNvGrpSpPr/>
            <p:nvPr/>
          </p:nvGrpSpPr>
          <p:grpSpPr>
            <a:xfrm>
              <a:off x="8541133" y="4518900"/>
              <a:ext cx="231600" cy="624600"/>
              <a:chOff x="8541133" y="4518900"/>
              <a:chExt cx="231600" cy="624600"/>
            </a:xfrm>
          </p:grpSpPr>
          <p:sp>
            <p:nvSpPr>
              <p:cNvPr id="305" name="Google Shape;305;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3"/>
            <p:cNvGrpSpPr/>
            <p:nvPr/>
          </p:nvGrpSpPr>
          <p:grpSpPr>
            <a:xfrm>
              <a:off x="8912488" y="4309200"/>
              <a:ext cx="231600" cy="834300"/>
              <a:chOff x="8912488" y="4309200"/>
              <a:chExt cx="231600" cy="834300"/>
            </a:xfrm>
          </p:grpSpPr>
          <p:sp>
            <p:nvSpPr>
              <p:cNvPr id="309" name="Google Shape;309;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315" name="Google Shape;315;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hyperlink" Target="https://www.figma.com/proto/h1NO68ZpQ5I6Nb1PawWfep/Victoria_Week-9_Assignment-1_Wireframes?page-id=0%3A1&amp;node-id=132-2282&amp;viewport=-1455%2C-487%2C0.22&amp;t=f2CaZ7aUnJ4DApRR-1&amp;scaling=scale-down&amp;content-scaling=fixed&amp;starting-point-node-id=132%3A2282&amp;show-proto-sidebar=1" TargetMode="External"/><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hyperlink" Target="https://www.figma.com/proto/h1NO68ZpQ5I6Nb1PawWfep/Victoria_Week-9_Assignment-1_Wireframes?page-id=0%3A1&amp;node-id=194-1188&amp;viewport=397%2C-104%2C0.12&amp;t=meTiOkUi7KhPQUs5-1&amp;scaling=scale-down&amp;content-scaling=fixed&amp;starting-point-node-id=194%3A1188&amp;show-proto-sidebar=1" TargetMode="External"/><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hyperlink" Target="https://www.figma.com/proto/h1NO68ZpQ5I6Nb1PawWfep/Victoria_Week-9_Assignment-1_Wireframes?page-id=0%3A1&amp;node-id=216-834&amp;viewport=266%2C-114%2C0.12&amp;t=AuN8HrrmOmkHtxwt-1&amp;scaling=scale-down&amp;content-scaling=fixed&amp;starting-point-node-id=216%3A834&amp;show-proto-sidebar=1"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hyperlink" Target="https://www.figma.com/proto/h1NO68ZpQ5I6Nb1PawWfep/Victoria_Week-9_Assignment-1_Wireframes?page-id=0%3A1&amp;node-id=515-5755&amp;viewport=-2522%2C-31%2C0.08&amp;t=U3Bh3PNuf5e6TxHt-1&amp;scaling=scale-down&amp;content-scaling=fixed&amp;starting-point-node-id=515%3A5755&amp;show-proto-sidebar=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Building a </a:t>
            </a:r>
            <a:endParaRPr/>
          </a:p>
          <a:p>
            <a:pPr indent="0" lvl="0" marL="0" rtl="0" algn="l">
              <a:spcBef>
                <a:spcPts val="0"/>
              </a:spcBef>
              <a:spcAft>
                <a:spcPts val="0"/>
              </a:spcAft>
              <a:buNone/>
            </a:pPr>
            <a:r>
              <a:rPr lang="en"/>
              <a:t>Recipe App</a:t>
            </a:r>
            <a:endParaRPr/>
          </a:p>
        </p:txBody>
      </p:sp>
      <p:sp>
        <p:nvSpPr>
          <p:cNvPr id="323" name="Google Shape;323;p25"/>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UX Case Study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idx="4294967295" type="body"/>
          </p:nvPr>
        </p:nvSpPr>
        <p:spPr>
          <a:xfrm>
            <a:off x="0" y="1877925"/>
            <a:ext cx="2425200" cy="1038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2800">
                <a:latin typeface="Maven Pro"/>
                <a:ea typeface="Maven Pro"/>
                <a:cs typeface="Maven Pro"/>
                <a:sym typeface="Maven Pro"/>
              </a:rPr>
              <a:t>User Persona</a:t>
            </a:r>
            <a:endParaRPr b="1" sz="2800">
              <a:latin typeface="Maven Pro"/>
              <a:ea typeface="Maven Pro"/>
              <a:cs typeface="Maven Pro"/>
              <a:sym typeface="Maven Pro"/>
            </a:endParaRPr>
          </a:p>
        </p:txBody>
      </p:sp>
      <p:pic>
        <p:nvPicPr>
          <p:cNvPr id="400" name="Google Shape;400;p34" title="Screenshot (9).png"/>
          <p:cNvPicPr preferRelativeResize="0"/>
          <p:nvPr/>
        </p:nvPicPr>
        <p:blipFill>
          <a:blip r:embed="rId3">
            <a:alphaModFix/>
          </a:blip>
          <a:stretch>
            <a:fillRect/>
          </a:stretch>
        </p:blipFill>
        <p:spPr>
          <a:xfrm>
            <a:off x="2196600" y="-43113"/>
            <a:ext cx="6947401" cy="5229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txBox="1"/>
          <p:nvPr>
            <p:ph type="title"/>
          </p:nvPr>
        </p:nvSpPr>
        <p:spPr>
          <a:xfrm>
            <a:off x="1303800" y="598575"/>
            <a:ext cx="7263600" cy="164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Customer Journey Map</a:t>
            </a:r>
            <a:endParaRPr/>
          </a:p>
          <a:p>
            <a:pPr indent="0" lvl="0" marL="0" rtl="0" algn="l">
              <a:spcBef>
                <a:spcPts val="0"/>
              </a:spcBef>
              <a:spcAft>
                <a:spcPts val="0"/>
              </a:spcAft>
              <a:buNone/>
            </a:pPr>
            <a:r>
              <a:rPr lang="en" sz="1400">
                <a:latin typeface="Nunito"/>
                <a:ea typeface="Nunito"/>
                <a:cs typeface="Nunito"/>
                <a:sym typeface="Nunito"/>
              </a:rPr>
              <a:t>Outlining Gloria’s Ideal User Experience</a:t>
            </a:r>
            <a:endParaRPr sz="1400">
              <a:latin typeface="Nunito"/>
              <a:ea typeface="Nunito"/>
              <a:cs typeface="Nunito"/>
              <a:sym typeface="Nunito"/>
            </a:endParaRPr>
          </a:p>
          <a:p>
            <a:pPr indent="0" lvl="0" marL="0" rtl="0" algn="l">
              <a:spcBef>
                <a:spcPts val="0"/>
              </a:spcBef>
              <a:spcAft>
                <a:spcPts val="0"/>
              </a:spcAft>
              <a:buNone/>
            </a:pPr>
            <a:r>
              <a:t/>
            </a:r>
            <a:endParaRPr/>
          </a:p>
        </p:txBody>
      </p:sp>
      <p:sp>
        <p:nvSpPr>
          <p:cNvPr id="406" name="Google Shape;406;p35"/>
          <p:cNvSpPr txBox="1"/>
          <p:nvPr/>
        </p:nvSpPr>
        <p:spPr>
          <a:xfrm>
            <a:off x="-27750" y="1250050"/>
            <a:ext cx="9144000" cy="402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a:solidFill>
                  <a:schemeClr val="dk2"/>
                </a:solidFill>
                <a:latin typeface="Nunito"/>
                <a:ea typeface="Nunito"/>
                <a:cs typeface="Nunito"/>
                <a:sym typeface="Nunito"/>
              </a:rPr>
              <a:t>Scenario:</a:t>
            </a:r>
            <a:br>
              <a:rPr b="1" lang="en">
                <a:solidFill>
                  <a:schemeClr val="dk2"/>
                </a:solidFill>
                <a:latin typeface="Nunito"/>
                <a:ea typeface="Nunito"/>
                <a:cs typeface="Nunito"/>
                <a:sym typeface="Nunito"/>
              </a:rPr>
            </a:br>
            <a:r>
              <a:rPr lang="en">
                <a:solidFill>
                  <a:schemeClr val="dk2"/>
                </a:solidFill>
                <a:latin typeface="Nunito"/>
                <a:ea typeface="Nunito"/>
                <a:cs typeface="Nunito"/>
                <a:sym typeface="Nunito"/>
              </a:rPr>
              <a:t> Gloria is a busy professional who wants to prep her meals for the week so she can eat healthier, save time, and avoid last-minute decisions about dinner. She uses a recipe app to find meal ideas that match the ingredients she already has at home.</a:t>
            </a:r>
            <a:endParaRPr>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a:solidFill>
                  <a:schemeClr val="dk2"/>
                </a:solidFill>
                <a:latin typeface="Nunito"/>
                <a:ea typeface="Nunito"/>
                <a:cs typeface="Nunito"/>
                <a:sym typeface="Nunito"/>
              </a:rPr>
              <a:t>Expectations:</a:t>
            </a:r>
            <a:endParaRPr>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a:solidFill>
                  <a:schemeClr val="dk2"/>
                </a:solidFill>
                <a:latin typeface="Nunito"/>
                <a:ea typeface="Nunito"/>
                <a:cs typeface="Nunito"/>
                <a:sym typeface="Nunito"/>
              </a:rPr>
              <a:t>● Ability to quickly find recipes that match the ingredients she has.</a:t>
            </a:r>
            <a:endParaRPr>
              <a:solidFill>
                <a:schemeClr val="dk2"/>
              </a:solidFill>
              <a:latin typeface="Nunito"/>
              <a:ea typeface="Nunito"/>
              <a:cs typeface="Nunito"/>
              <a:sym typeface="Nunito"/>
            </a:endParaRPr>
          </a:p>
          <a:p>
            <a:pPr indent="0" lvl="0" marL="0" rtl="0" algn="l">
              <a:lnSpc>
                <a:spcPct val="150000"/>
              </a:lnSpc>
              <a:spcBef>
                <a:spcPts val="1200"/>
              </a:spcBef>
              <a:spcAft>
                <a:spcPts val="0"/>
              </a:spcAft>
              <a:buNone/>
            </a:pPr>
            <a:r>
              <a:rPr lang="en">
                <a:solidFill>
                  <a:schemeClr val="dk2"/>
                </a:solidFill>
                <a:latin typeface="Nunito"/>
                <a:ea typeface="Nunito"/>
                <a:cs typeface="Nunito"/>
                <a:sym typeface="Nunito"/>
              </a:rPr>
              <a:t>● Guidance for manageable prep steps with time estimates.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Clear cooking instructions with alternate flavors or remix suggestions.</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Assistance in storing meals, labeling, and tracking freshness.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Easy access to prepped meals during the week with reminders to prevent waste.</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Insights and prompts at the end of the week to improve future meal planning.</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36" title="Screenshot (11).png"/>
          <p:cNvPicPr preferRelativeResize="0"/>
          <p:nvPr/>
        </p:nvPicPr>
        <p:blipFill>
          <a:blip r:embed="rId3">
            <a:alphaModFix/>
          </a:blip>
          <a:stretch>
            <a:fillRect/>
          </a:stretch>
        </p:blipFill>
        <p:spPr>
          <a:xfrm>
            <a:off x="541025" y="63588"/>
            <a:ext cx="8061950" cy="5016319"/>
          </a:xfrm>
          <a:prstGeom prst="rect">
            <a:avLst/>
          </a:prstGeom>
          <a:noFill/>
          <a:ln>
            <a:noFill/>
          </a:ln>
        </p:spPr>
      </p:pic>
      <p:sp>
        <p:nvSpPr>
          <p:cNvPr id="412" name="Google Shape;412;p36"/>
          <p:cNvSpPr/>
          <p:nvPr/>
        </p:nvSpPr>
        <p:spPr>
          <a:xfrm>
            <a:off x="1394735" y="665636"/>
            <a:ext cx="1016100" cy="395100"/>
          </a:xfrm>
          <a:prstGeom prst="rect">
            <a:avLst/>
          </a:prstGeom>
          <a:solidFill>
            <a:srgbClr val="C3F1ED"/>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3" name="Google Shape;413;p36"/>
          <p:cNvSpPr/>
          <p:nvPr/>
        </p:nvSpPr>
        <p:spPr>
          <a:xfrm>
            <a:off x="2506494" y="590430"/>
            <a:ext cx="1167600" cy="470100"/>
          </a:xfrm>
          <a:prstGeom prst="rect">
            <a:avLst/>
          </a:prstGeom>
          <a:solidFill>
            <a:srgbClr val="C3F1ED"/>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4" name="Google Shape;414;p36"/>
          <p:cNvSpPr/>
          <p:nvPr/>
        </p:nvSpPr>
        <p:spPr>
          <a:xfrm>
            <a:off x="3777680" y="627950"/>
            <a:ext cx="1016100" cy="395100"/>
          </a:xfrm>
          <a:prstGeom prst="rect">
            <a:avLst/>
          </a:prstGeom>
          <a:solidFill>
            <a:srgbClr val="C3F1ED"/>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5" name="Google Shape;415;p36"/>
          <p:cNvSpPr/>
          <p:nvPr/>
        </p:nvSpPr>
        <p:spPr>
          <a:xfrm>
            <a:off x="4865390" y="627950"/>
            <a:ext cx="1016100" cy="395100"/>
          </a:xfrm>
          <a:prstGeom prst="rect">
            <a:avLst/>
          </a:prstGeom>
          <a:solidFill>
            <a:srgbClr val="C3F1ED"/>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6" name="Google Shape;416;p36"/>
          <p:cNvSpPr/>
          <p:nvPr/>
        </p:nvSpPr>
        <p:spPr>
          <a:xfrm>
            <a:off x="5953100" y="590596"/>
            <a:ext cx="1095300" cy="470100"/>
          </a:xfrm>
          <a:prstGeom prst="rect">
            <a:avLst/>
          </a:prstGeom>
          <a:solidFill>
            <a:srgbClr val="C3F1ED"/>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7" name="Google Shape;417;p36"/>
          <p:cNvSpPr/>
          <p:nvPr/>
        </p:nvSpPr>
        <p:spPr>
          <a:xfrm>
            <a:off x="7193684" y="552910"/>
            <a:ext cx="1344600" cy="470100"/>
          </a:xfrm>
          <a:prstGeom prst="rect">
            <a:avLst/>
          </a:prstGeom>
          <a:solidFill>
            <a:srgbClr val="C3F1ED"/>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8" name="Google Shape;418;p36"/>
          <p:cNvSpPr/>
          <p:nvPr/>
        </p:nvSpPr>
        <p:spPr>
          <a:xfrm>
            <a:off x="1386586" y="1313021"/>
            <a:ext cx="1016100" cy="395100"/>
          </a:xfrm>
          <a:prstGeom prst="rect">
            <a:avLst/>
          </a:prstGeom>
          <a:solidFill>
            <a:srgbClr val="CBC3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19" name="Google Shape;419;p36"/>
          <p:cNvSpPr/>
          <p:nvPr/>
        </p:nvSpPr>
        <p:spPr>
          <a:xfrm>
            <a:off x="2582133" y="1313021"/>
            <a:ext cx="1016100" cy="395100"/>
          </a:xfrm>
          <a:prstGeom prst="rect">
            <a:avLst/>
          </a:prstGeom>
          <a:solidFill>
            <a:srgbClr val="CBC3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0" name="Google Shape;420;p36"/>
          <p:cNvSpPr/>
          <p:nvPr/>
        </p:nvSpPr>
        <p:spPr>
          <a:xfrm>
            <a:off x="3777680" y="1274603"/>
            <a:ext cx="1016100" cy="395100"/>
          </a:xfrm>
          <a:prstGeom prst="rect">
            <a:avLst/>
          </a:prstGeom>
          <a:solidFill>
            <a:srgbClr val="CBC3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1" name="Google Shape;421;p36"/>
          <p:cNvSpPr/>
          <p:nvPr/>
        </p:nvSpPr>
        <p:spPr>
          <a:xfrm>
            <a:off x="4865390" y="1237981"/>
            <a:ext cx="1016100" cy="528000"/>
          </a:xfrm>
          <a:prstGeom prst="rect">
            <a:avLst/>
          </a:prstGeom>
          <a:solidFill>
            <a:srgbClr val="CBC3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2" name="Google Shape;422;p36"/>
          <p:cNvSpPr/>
          <p:nvPr/>
        </p:nvSpPr>
        <p:spPr>
          <a:xfrm>
            <a:off x="5938053" y="1227836"/>
            <a:ext cx="1167600" cy="470100"/>
          </a:xfrm>
          <a:prstGeom prst="rect">
            <a:avLst/>
          </a:prstGeom>
          <a:solidFill>
            <a:srgbClr val="CBC3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3" name="Google Shape;423;p36"/>
          <p:cNvSpPr/>
          <p:nvPr/>
        </p:nvSpPr>
        <p:spPr>
          <a:xfrm>
            <a:off x="7156397" y="1313021"/>
            <a:ext cx="1446600" cy="395100"/>
          </a:xfrm>
          <a:prstGeom prst="rect">
            <a:avLst/>
          </a:prstGeom>
          <a:solidFill>
            <a:srgbClr val="CBC3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4" name="Google Shape;424;p36"/>
          <p:cNvSpPr/>
          <p:nvPr/>
        </p:nvSpPr>
        <p:spPr>
          <a:xfrm>
            <a:off x="1386586" y="1960406"/>
            <a:ext cx="1016100" cy="395100"/>
          </a:xfrm>
          <a:prstGeom prst="rect">
            <a:avLst/>
          </a:prstGeom>
          <a:solidFill>
            <a:srgbClr val="CA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5" name="Google Shape;425;p36"/>
          <p:cNvSpPr/>
          <p:nvPr/>
        </p:nvSpPr>
        <p:spPr>
          <a:xfrm>
            <a:off x="2484840" y="1960572"/>
            <a:ext cx="1189200" cy="395100"/>
          </a:xfrm>
          <a:prstGeom prst="rect">
            <a:avLst/>
          </a:prstGeom>
          <a:solidFill>
            <a:srgbClr val="CA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6" name="Google Shape;426;p36"/>
          <p:cNvSpPr/>
          <p:nvPr/>
        </p:nvSpPr>
        <p:spPr>
          <a:xfrm>
            <a:off x="3790984" y="1921256"/>
            <a:ext cx="1016100" cy="395100"/>
          </a:xfrm>
          <a:prstGeom prst="rect">
            <a:avLst/>
          </a:prstGeom>
          <a:solidFill>
            <a:srgbClr val="CA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7" name="Google Shape;427;p36"/>
          <p:cNvSpPr/>
          <p:nvPr/>
        </p:nvSpPr>
        <p:spPr>
          <a:xfrm>
            <a:off x="4865390" y="1980929"/>
            <a:ext cx="1016100" cy="395100"/>
          </a:xfrm>
          <a:prstGeom prst="rect">
            <a:avLst/>
          </a:prstGeom>
          <a:solidFill>
            <a:srgbClr val="CA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8" name="Google Shape;428;p36"/>
          <p:cNvSpPr/>
          <p:nvPr/>
        </p:nvSpPr>
        <p:spPr>
          <a:xfrm>
            <a:off x="5942903" y="1960406"/>
            <a:ext cx="1167600" cy="395100"/>
          </a:xfrm>
          <a:prstGeom prst="rect">
            <a:avLst/>
          </a:prstGeom>
          <a:solidFill>
            <a:srgbClr val="CA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29" name="Google Shape;429;p36"/>
          <p:cNvSpPr/>
          <p:nvPr/>
        </p:nvSpPr>
        <p:spPr>
          <a:xfrm>
            <a:off x="7245940" y="1960406"/>
            <a:ext cx="1292400" cy="395100"/>
          </a:xfrm>
          <a:prstGeom prst="rect">
            <a:avLst/>
          </a:prstGeom>
          <a:solidFill>
            <a:srgbClr val="CA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0" name="Google Shape;430;p36"/>
          <p:cNvSpPr/>
          <p:nvPr/>
        </p:nvSpPr>
        <p:spPr>
          <a:xfrm>
            <a:off x="1349313" y="2722280"/>
            <a:ext cx="1095300" cy="395100"/>
          </a:xfrm>
          <a:prstGeom prst="rect">
            <a:avLst/>
          </a:prstGeom>
          <a:solidFill>
            <a:srgbClr val="ED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1" name="Google Shape;431;p36"/>
          <p:cNvSpPr/>
          <p:nvPr/>
        </p:nvSpPr>
        <p:spPr>
          <a:xfrm>
            <a:off x="2443683" y="2632972"/>
            <a:ext cx="1292400" cy="470100"/>
          </a:xfrm>
          <a:prstGeom prst="rect">
            <a:avLst/>
          </a:prstGeom>
          <a:solidFill>
            <a:srgbClr val="ED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2" name="Google Shape;432;p36"/>
          <p:cNvSpPr/>
          <p:nvPr/>
        </p:nvSpPr>
        <p:spPr>
          <a:xfrm>
            <a:off x="3708030" y="2601788"/>
            <a:ext cx="1095300" cy="528000"/>
          </a:xfrm>
          <a:prstGeom prst="rect">
            <a:avLst/>
          </a:prstGeom>
          <a:solidFill>
            <a:srgbClr val="ED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3" name="Google Shape;433;p36"/>
          <p:cNvSpPr/>
          <p:nvPr/>
        </p:nvSpPr>
        <p:spPr>
          <a:xfrm>
            <a:off x="4793907" y="2511197"/>
            <a:ext cx="1167600" cy="586800"/>
          </a:xfrm>
          <a:prstGeom prst="rect">
            <a:avLst/>
          </a:prstGeom>
          <a:solidFill>
            <a:srgbClr val="ED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4" name="Google Shape;434;p36"/>
          <p:cNvSpPr/>
          <p:nvPr/>
        </p:nvSpPr>
        <p:spPr>
          <a:xfrm>
            <a:off x="5946342" y="2523488"/>
            <a:ext cx="1189200" cy="586800"/>
          </a:xfrm>
          <a:prstGeom prst="rect">
            <a:avLst/>
          </a:prstGeom>
          <a:solidFill>
            <a:srgbClr val="ED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5" name="Google Shape;435;p36"/>
          <p:cNvSpPr/>
          <p:nvPr/>
        </p:nvSpPr>
        <p:spPr>
          <a:xfrm>
            <a:off x="7131517" y="2478083"/>
            <a:ext cx="1471200" cy="631200"/>
          </a:xfrm>
          <a:prstGeom prst="rect">
            <a:avLst/>
          </a:prstGeom>
          <a:solidFill>
            <a:srgbClr val="EDF1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6" name="Google Shape;436;p36"/>
          <p:cNvSpPr/>
          <p:nvPr/>
        </p:nvSpPr>
        <p:spPr>
          <a:xfrm>
            <a:off x="1394736" y="3311489"/>
            <a:ext cx="1016100" cy="339300"/>
          </a:xfrm>
          <a:prstGeom prst="rect">
            <a:avLst/>
          </a:prstGeom>
          <a:solidFill>
            <a:srgbClr val="F1C3DA"/>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7" name="Google Shape;437;p36"/>
          <p:cNvSpPr/>
          <p:nvPr/>
        </p:nvSpPr>
        <p:spPr>
          <a:xfrm>
            <a:off x="2573703" y="3305372"/>
            <a:ext cx="1016100" cy="339300"/>
          </a:xfrm>
          <a:prstGeom prst="rect">
            <a:avLst/>
          </a:prstGeom>
          <a:solidFill>
            <a:srgbClr val="F1C3DA"/>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8" name="Google Shape;438;p36"/>
          <p:cNvSpPr/>
          <p:nvPr/>
        </p:nvSpPr>
        <p:spPr>
          <a:xfrm>
            <a:off x="3767785" y="3311489"/>
            <a:ext cx="1016100" cy="339300"/>
          </a:xfrm>
          <a:prstGeom prst="rect">
            <a:avLst/>
          </a:prstGeom>
          <a:solidFill>
            <a:srgbClr val="F1C3DA"/>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39" name="Google Shape;439;p36"/>
          <p:cNvSpPr/>
          <p:nvPr/>
        </p:nvSpPr>
        <p:spPr>
          <a:xfrm>
            <a:off x="4833726" y="3333907"/>
            <a:ext cx="1016100" cy="339300"/>
          </a:xfrm>
          <a:prstGeom prst="rect">
            <a:avLst/>
          </a:prstGeom>
          <a:solidFill>
            <a:srgbClr val="F1C3DA"/>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0" name="Google Shape;440;p36"/>
          <p:cNvSpPr/>
          <p:nvPr/>
        </p:nvSpPr>
        <p:spPr>
          <a:xfrm>
            <a:off x="5938066" y="3311489"/>
            <a:ext cx="1167600" cy="339300"/>
          </a:xfrm>
          <a:prstGeom prst="rect">
            <a:avLst/>
          </a:prstGeom>
          <a:solidFill>
            <a:srgbClr val="F1C3DA"/>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1" name="Google Shape;441;p36"/>
          <p:cNvSpPr/>
          <p:nvPr/>
        </p:nvSpPr>
        <p:spPr>
          <a:xfrm>
            <a:off x="7193684" y="3311489"/>
            <a:ext cx="1344600" cy="339300"/>
          </a:xfrm>
          <a:prstGeom prst="rect">
            <a:avLst/>
          </a:prstGeom>
          <a:solidFill>
            <a:srgbClr val="F1C3DA"/>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2" name="Google Shape;442;p36"/>
          <p:cNvSpPr/>
          <p:nvPr/>
        </p:nvSpPr>
        <p:spPr>
          <a:xfrm>
            <a:off x="1394736" y="3998821"/>
            <a:ext cx="1016100" cy="339300"/>
          </a:xfrm>
          <a:prstGeom prst="rect">
            <a:avLst/>
          </a:prstGeom>
          <a:solidFill>
            <a:srgbClr val="C3D5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3" name="Google Shape;443;p36"/>
          <p:cNvSpPr/>
          <p:nvPr/>
        </p:nvSpPr>
        <p:spPr>
          <a:xfrm>
            <a:off x="2468309" y="3933361"/>
            <a:ext cx="1239900" cy="339300"/>
          </a:xfrm>
          <a:prstGeom prst="rect">
            <a:avLst/>
          </a:prstGeom>
          <a:solidFill>
            <a:srgbClr val="C3D5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4" name="Google Shape;444;p36"/>
          <p:cNvSpPr/>
          <p:nvPr/>
        </p:nvSpPr>
        <p:spPr>
          <a:xfrm>
            <a:off x="3770211" y="3914533"/>
            <a:ext cx="1016100" cy="339300"/>
          </a:xfrm>
          <a:prstGeom prst="rect">
            <a:avLst/>
          </a:prstGeom>
          <a:solidFill>
            <a:srgbClr val="C3D5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5" name="Google Shape;445;p36"/>
          <p:cNvSpPr/>
          <p:nvPr/>
        </p:nvSpPr>
        <p:spPr>
          <a:xfrm>
            <a:off x="4869548" y="3867901"/>
            <a:ext cx="1016100" cy="470100"/>
          </a:xfrm>
          <a:prstGeom prst="rect">
            <a:avLst/>
          </a:prstGeom>
          <a:solidFill>
            <a:srgbClr val="C3D5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6" name="Google Shape;446;p36"/>
          <p:cNvSpPr/>
          <p:nvPr/>
        </p:nvSpPr>
        <p:spPr>
          <a:xfrm>
            <a:off x="5992616" y="3935723"/>
            <a:ext cx="1095300" cy="470100"/>
          </a:xfrm>
          <a:prstGeom prst="rect">
            <a:avLst/>
          </a:prstGeom>
          <a:solidFill>
            <a:srgbClr val="C3D5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7" name="Google Shape;447;p36"/>
          <p:cNvSpPr/>
          <p:nvPr/>
        </p:nvSpPr>
        <p:spPr>
          <a:xfrm>
            <a:off x="7245939" y="3920455"/>
            <a:ext cx="1292400" cy="339300"/>
          </a:xfrm>
          <a:prstGeom prst="rect">
            <a:avLst/>
          </a:prstGeom>
          <a:solidFill>
            <a:srgbClr val="C3D5F1"/>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8" name="Google Shape;448;p36"/>
          <p:cNvSpPr/>
          <p:nvPr/>
        </p:nvSpPr>
        <p:spPr>
          <a:xfrm>
            <a:off x="1386587" y="4606691"/>
            <a:ext cx="1016100" cy="339300"/>
          </a:xfrm>
          <a:prstGeom prst="rect">
            <a:avLst/>
          </a:prstGeom>
          <a:solidFill>
            <a:srgbClr val="F1DE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49" name="Google Shape;449;p36"/>
          <p:cNvSpPr/>
          <p:nvPr/>
        </p:nvSpPr>
        <p:spPr>
          <a:xfrm>
            <a:off x="2473764" y="4561354"/>
            <a:ext cx="1239900" cy="470100"/>
          </a:xfrm>
          <a:prstGeom prst="rect">
            <a:avLst/>
          </a:prstGeom>
          <a:solidFill>
            <a:srgbClr val="F1DE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50" name="Google Shape;450;p36"/>
          <p:cNvSpPr/>
          <p:nvPr/>
        </p:nvSpPr>
        <p:spPr>
          <a:xfrm>
            <a:off x="3767069" y="4517581"/>
            <a:ext cx="1016100" cy="528000"/>
          </a:xfrm>
          <a:prstGeom prst="rect">
            <a:avLst/>
          </a:prstGeom>
          <a:solidFill>
            <a:srgbClr val="F1DE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51" name="Google Shape;451;p36"/>
          <p:cNvSpPr/>
          <p:nvPr/>
        </p:nvSpPr>
        <p:spPr>
          <a:xfrm>
            <a:off x="4833724" y="4532815"/>
            <a:ext cx="1016100" cy="470100"/>
          </a:xfrm>
          <a:prstGeom prst="rect">
            <a:avLst/>
          </a:prstGeom>
          <a:solidFill>
            <a:srgbClr val="F1DE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52" name="Google Shape;452;p36"/>
          <p:cNvSpPr/>
          <p:nvPr/>
        </p:nvSpPr>
        <p:spPr>
          <a:xfrm>
            <a:off x="5992616" y="4634997"/>
            <a:ext cx="1095300" cy="395100"/>
          </a:xfrm>
          <a:prstGeom prst="rect">
            <a:avLst/>
          </a:prstGeom>
          <a:solidFill>
            <a:srgbClr val="F1DE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453" name="Google Shape;453;p36"/>
          <p:cNvSpPr/>
          <p:nvPr/>
        </p:nvSpPr>
        <p:spPr>
          <a:xfrm>
            <a:off x="7193684" y="4529422"/>
            <a:ext cx="1344600" cy="528000"/>
          </a:xfrm>
          <a:prstGeom prst="rect">
            <a:avLst/>
          </a:prstGeom>
          <a:solidFill>
            <a:srgbClr val="F1DEC3"/>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37" title="Screenshot (16).png"/>
          <p:cNvPicPr preferRelativeResize="0"/>
          <p:nvPr/>
        </p:nvPicPr>
        <p:blipFill>
          <a:blip r:embed="rId3">
            <a:alphaModFix/>
          </a:blip>
          <a:stretch>
            <a:fillRect/>
          </a:stretch>
        </p:blipFill>
        <p:spPr>
          <a:xfrm>
            <a:off x="1026525" y="13897"/>
            <a:ext cx="8025394" cy="5143499"/>
          </a:xfrm>
          <a:prstGeom prst="rect">
            <a:avLst/>
          </a:prstGeom>
          <a:noFill/>
          <a:ln>
            <a:noFill/>
          </a:ln>
        </p:spPr>
      </p:pic>
      <p:sp>
        <p:nvSpPr>
          <p:cNvPr id="459" name="Google Shape;459;p37"/>
          <p:cNvSpPr txBox="1"/>
          <p:nvPr>
            <p:ph idx="4294967295" type="title"/>
          </p:nvPr>
        </p:nvSpPr>
        <p:spPr>
          <a:xfrm>
            <a:off x="1044709" y="4067655"/>
            <a:ext cx="7750800" cy="172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User Flow</a:t>
            </a:r>
            <a:endParaRPr/>
          </a:p>
          <a:p>
            <a:pPr indent="0" lvl="0" marL="0" rtl="0" algn="l">
              <a:spcBef>
                <a:spcPts val="0"/>
              </a:spcBef>
              <a:spcAft>
                <a:spcPts val="0"/>
              </a:spcAft>
              <a:buNone/>
            </a:pPr>
            <a:r>
              <a:rPr lang="en" sz="1400">
                <a:latin typeface="Nunito"/>
                <a:ea typeface="Nunito"/>
                <a:cs typeface="Nunito"/>
                <a:sym typeface="Nunito"/>
              </a:rPr>
              <a:t>Mapping out the core experience of discovering,</a:t>
            </a:r>
            <a:endParaRPr sz="1400">
              <a:latin typeface="Nunito"/>
              <a:ea typeface="Nunito"/>
              <a:cs typeface="Nunito"/>
              <a:sym typeface="Nunito"/>
            </a:endParaRPr>
          </a:p>
          <a:p>
            <a:pPr indent="0" lvl="0" marL="0" rtl="0" algn="l">
              <a:spcBef>
                <a:spcPts val="0"/>
              </a:spcBef>
              <a:spcAft>
                <a:spcPts val="0"/>
              </a:spcAft>
              <a:buNone/>
            </a:pPr>
            <a:r>
              <a:rPr lang="en" sz="1400">
                <a:latin typeface="Nunito"/>
                <a:ea typeface="Nunito"/>
                <a:cs typeface="Nunito"/>
                <a:sym typeface="Nunito"/>
              </a:rPr>
              <a:t>preparing, and managing meals in flow form.</a:t>
            </a:r>
            <a:endParaRPr sz="1400">
              <a:latin typeface="Nunito"/>
              <a:ea typeface="Nunito"/>
              <a:cs typeface="Nunito"/>
              <a:sym typeface="Nunito"/>
            </a:endParaRPr>
          </a:p>
          <a:p>
            <a:pPr indent="0" lvl="0" marL="0" rtl="0" algn="l">
              <a:spcBef>
                <a:spcPts val="0"/>
              </a:spcBef>
              <a:spcAft>
                <a:spcPts val="0"/>
              </a:spcAft>
              <a:buNone/>
            </a:pPr>
            <a:r>
              <a:t/>
            </a:r>
            <a:endParaRPr/>
          </a:p>
        </p:txBody>
      </p:sp>
      <p:pic>
        <p:nvPicPr>
          <p:cNvPr id="460" name="Google Shape;460;p37" title="Screenshot (14).png"/>
          <p:cNvPicPr preferRelativeResize="0"/>
          <p:nvPr/>
        </p:nvPicPr>
        <p:blipFill>
          <a:blip r:embed="rId4">
            <a:alphaModFix/>
          </a:blip>
          <a:stretch>
            <a:fillRect/>
          </a:stretch>
        </p:blipFill>
        <p:spPr>
          <a:xfrm>
            <a:off x="6187350" y="77650"/>
            <a:ext cx="2876426" cy="110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191"/>
        </a:solidFill>
      </p:bgPr>
    </p:bg>
    <p:spTree>
      <p:nvGrpSpPr>
        <p:cNvPr id="464" name="Shape 464"/>
        <p:cNvGrpSpPr/>
        <p:nvPr/>
      </p:nvGrpSpPr>
      <p:grpSpPr>
        <a:xfrm>
          <a:off x="0" y="0"/>
          <a:ext cx="0" cy="0"/>
          <a:chOff x="0" y="0"/>
          <a:chExt cx="0" cy="0"/>
        </a:xfrm>
      </p:grpSpPr>
      <p:sp>
        <p:nvSpPr>
          <p:cNvPr id="465" name="Google Shape;465;p38"/>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Design</a:t>
            </a:r>
            <a:endParaRPr/>
          </a:p>
        </p:txBody>
      </p:sp>
      <p:sp>
        <p:nvSpPr>
          <p:cNvPr id="466" name="Google Shape;466;p38"/>
          <p:cNvSpPr txBox="1"/>
          <p:nvPr/>
        </p:nvSpPr>
        <p:spPr>
          <a:xfrm>
            <a:off x="824000" y="3486725"/>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a:ea typeface="Nunito"/>
                <a:cs typeface="Nunito"/>
                <a:sym typeface="Nunito"/>
              </a:rPr>
              <a:t>Early Sketches, Wireframes,</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n" sz="1600">
                <a:solidFill>
                  <a:schemeClr val="lt1"/>
                </a:solidFill>
                <a:latin typeface="Nunito"/>
                <a:ea typeface="Nunito"/>
                <a:cs typeface="Nunito"/>
                <a:sym typeface="Nunito"/>
              </a:rPr>
              <a:t>Prototype Testing,</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n" sz="1600">
                <a:solidFill>
                  <a:schemeClr val="lt1"/>
                </a:solidFill>
                <a:latin typeface="Nunito"/>
                <a:ea typeface="Nunito"/>
                <a:cs typeface="Nunito"/>
                <a:sym typeface="Nunito"/>
              </a:rPr>
              <a:t>&amp; Final Design</a:t>
            </a:r>
            <a:endParaRPr sz="1600">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Early Sketches</a:t>
            </a:r>
            <a:endParaRPr/>
          </a:p>
        </p:txBody>
      </p:sp>
      <p:sp>
        <p:nvSpPr>
          <p:cNvPr id="472" name="Google Shape;472;p39"/>
          <p:cNvSpPr txBox="1"/>
          <p:nvPr>
            <p:ph idx="1" type="body"/>
          </p:nvPr>
        </p:nvSpPr>
        <p:spPr>
          <a:xfrm>
            <a:off x="134325" y="1492175"/>
            <a:ext cx="3733500" cy="3547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t>I used the Crazy 8s exercise to quickly generate and compare multiple homepage layout ideas for my recipe app. This helped me explore different ways information could be prioritized and accessed at a glance.</a:t>
            </a:r>
            <a:endParaRPr sz="1200"/>
          </a:p>
          <a:p>
            <a:pPr indent="0" lvl="0" marL="0" rtl="0" algn="l">
              <a:spcBef>
                <a:spcPts val="1200"/>
              </a:spcBef>
              <a:spcAft>
                <a:spcPts val="0"/>
              </a:spcAft>
              <a:buNone/>
            </a:pPr>
            <a:r>
              <a:rPr lang="en" sz="1200"/>
              <a:t>The concepts focused on placing a prominent search bar at the top of the screen, allowing users to immediately search by ingredients. Suggested recipes were also a key element giving users quick inspiration based on what they already have available.</a:t>
            </a:r>
            <a:endParaRPr sz="1200"/>
          </a:p>
          <a:p>
            <a:pPr indent="0" lvl="0" marL="0" rtl="0" algn="l">
              <a:spcBef>
                <a:spcPts val="1200"/>
              </a:spcBef>
              <a:spcAft>
                <a:spcPts val="0"/>
              </a:spcAft>
              <a:buNone/>
            </a:pPr>
            <a:r>
              <a:rPr lang="en" sz="1200"/>
              <a:t>Additional ideas included filters for dietary preferences, leftover-based recipe suggestions, and access to saved or recently viewed recipes to support faster decision-making.</a:t>
            </a:r>
            <a:endParaRPr sz="1200"/>
          </a:p>
          <a:p>
            <a:pPr indent="0" lvl="0" marL="0" rtl="0" algn="l">
              <a:spcBef>
                <a:spcPts val="1200"/>
              </a:spcBef>
              <a:spcAft>
                <a:spcPts val="1200"/>
              </a:spcAft>
              <a:buNone/>
            </a:pPr>
            <a:r>
              <a:t/>
            </a:r>
            <a:endParaRPr/>
          </a:p>
        </p:txBody>
      </p:sp>
      <p:pic>
        <p:nvPicPr>
          <p:cNvPr id="473" name="Google Shape;473;p39"/>
          <p:cNvPicPr preferRelativeResize="0"/>
          <p:nvPr/>
        </p:nvPicPr>
        <p:blipFill>
          <a:blip r:embed="rId3">
            <a:alphaModFix/>
          </a:blip>
          <a:stretch>
            <a:fillRect/>
          </a:stretch>
        </p:blipFill>
        <p:spPr>
          <a:xfrm rot="-5400000">
            <a:off x="4587300" y="575626"/>
            <a:ext cx="3739825" cy="528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0"/>
          <p:cNvSpPr txBox="1"/>
          <p:nvPr>
            <p:ph idx="4294967295" type="title"/>
          </p:nvPr>
        </p:nvSpPr>
        <p:spPr>
          <a:xfrm>
            <a:off x="1133347" y="4067659"/>
            <a:ext cx="74043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Low Fidelity Screens</a:t>
            </a:r>
            <a:endParaRPr/>
          </a:p>
          <a:p>
            <a:pPr indent="0" lvl="0" marL="0" rtl="0" algn="l">
              <a:spcBef>
                <a:spcPts val="0"/>
              </a:spcBef>
              <a:spcAft>
                <a:spcPts val="0"/>
              </a:spcAft>
              <a:buNone/>
            </a:pPr>
            <a:r>
              <a:rPr lang="en" sz="1400"/>
              <a:t>Early rapid wireframes used to explore core </a:t>
            </a:r>
            <a:endParaRPr sz="1400"/>
          </a:p>
          <a:p>
            <a:pPr indent="0" lvl="0" marL="0" rtl="0" algn="l">
              <a:spcBef>
                <a:spcPts val="0"/>
              </a:spcBef>
              <a:spcAft>
                <a:spcPts val="0"/>
              </a:spcAft>
              <a:buNone/>
            </a:pPr>
            <a:r>
              <a:rPr lang="en" sz="1400"/>
              <a:t>user flows and establish the experience foundation</a:t>
            </a:r>
            <a:endParaRPr sz="1400"/>
          </a:p>
          <a:p>
            <a:pPr indent="0" lvl="0" marL="0" rtl="0" algn="l">
              <a:spcBef>
                <a:spcPts val="0"/>
              </a:spcBef>
              <a:spcAft>
                <a:spcPts val="0"/>
              </a:spcAft>
              <a:buNone/>
            </a:pPr>
            <a:r>
              <a:t/>
            </a:r>
            <a:endParaRPr sz="1550"/>
          </a:p>
        </p:txBody>
      </p:sp>
      <p:pic>
        <p:nvPicPr>
          <p:cNvPr id="479" name="Google Shape;479;p40" title="Screenshot (17).png"/>
          <p:cNvPicPr preferRelativeResize="0"/>
          <p:nvPr/>
        </p:nvPicPr>
        <p:blipFill>
          <a:blip r:embed="rId3">
            <a:alphaModFix/>
          </a:blip>
          <a:stretch>
            <a:fillRect/>
          </a:stretch>
        </p:blipFill>
        <p:spPr>
          <a:xfrm>
            <a:off x="403175" y="433513"/>
            <a:ext cx="1683400" cy="3366824"/>
          </a:xfrm>
          <a:prstGeom prst="rect">
            <a:avLst/>
          </a:prstGeom>
          <a:noFill/>
          <a:ln>
            <a:noFill/>
          </a:ln>
        </p:spPr>
      </p:pic>
      <p:pic>
        <p:nvPicPr>
          <p:cNvPr id="480" name="Google Shape;480;p40" title="Screenshot (18).png"/>
          <p:cNvPicPr preferRelativeResize="0"/>
          <p:nvPr/>
        </p:nvPicPr>
        <p:blipFill>
          <a:blip r:embed="rId4">
            <a:alphaModFix/>
          </a:blip>
          <a:stretch>
            <a:fillRect/>
          </a:stretch>
        </p:blipFill>
        <p:spPr>
          <a:xfrm>
            <a:off x="2604932" y="433502"/>
            <a:ext cx="1683400" cy="3366835"/>
          </a:xfrm>
          <a:prstGeom prst="rect">
            <a:avLst/>
          </a:prstGeom>
          <a:noFill/>
          <a:ln>
            <a:noFill/>
          </a:ln>
        </p:spPr>
      </p:pic>
      <p:pic>
        <p:nvPicPr>
          <p:cNvPr id="481" name="Google Shape;481;p40" title="Screenshot (19).png"/>
          <p:cNvPicPr preferRelativeResize="0"/>
          <p:nvPr/>
        </p:nvPicPr>
        <p:blipFill>
          <a:blip r:embed="rId5">
            <a:alphaModFix/>
          </a:blip>
          <a:stretch>
            <a:fillRect/>
          </a:stretch>
        </p:blipFill>
        <p:spPr>
          <a:xfrm>
            <a:off x="4806678" y="433520"/>
            <a:ext cx="1683400" cy="3366800"/>
          </a:xfrm>
          <a:prstGeom prst="rect">
            <a:avLst/>
          </a:prstGeom>
          <a:noFill/>
          <a:ln>
            <a:noFill/>
          </a:ln>
        </p:spPr>
      </p:pic>
      <p:pic>
        <p:nvPicPr>
          <p:cNvPr id="482" name="Google Shape;482;p40" title="Screenshot (20).png"/>
          <p:cNvPicPr preferRelativeResize="0"/>
          <p:nvPr/>
        </p:nvPicPr>
        <p:blipFill>
          <a:blip r:embed="rId6">
            <a:alphaModFix/>
          </a:blip>
          <a:stretch>
            <a:fillRect/>
          </a:stretch>
        </p:blipFill>
        <p:spPr>
          <a:xfrm>
            <a:off x="7008423" y="433530"/>
            <a:ext cx="1683400" cy="33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1"/>
          <p:cNvSpPr txBox="1"/>
          <p:nvPr/>
        </p:nvSpPr>
        <p:spPr>
          <a:xfrm>
            <a:off x="1125100" y="4263900"/>
            <a:ext cx="6521100" cy="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Nunito"/>
                <a:ea typeface="Nunito"/>
                <a:cs typeface="Nunito"/>
                <a:sym typeface="Nunito"/>
                <a:hlinkClick r:id="rId3"/>
              </a:rPr>
              <a:t>Click here to view the low fidelity prototype in Figma</a:t>
            </a:r>
            <a:endParaRPr b="1">
              <a:solidFill>
                <a:schemeClr val="dk2"/>
              </a:solidFill>
              <a:latin typeface="Nunito"/>
              <a:ea typeface="Nunito"/>
              <a:cs typeface="Nunito"/>
              <a:sym typeface="Nunito"/>
            </a:endParaRPr>
          </a:p>
        </p:txBody>
      </p:sp>
      <p:pic>
        <p:nvPicPr>
          <p:cNvPr id="488" name="Google Shape;488;p41" title="Screenshot (21).png"/>
          <p:cNvPicPr preferRelativeResize="0"/>
          <p:nvPr/>
        </p:nvPicPr>
        <p:blipFill rotWithShape="1">
          <a:blip r:embed="rId4">
            <a:alphaModFix/>
          </a:blip>
          <a:srcRect b="0" l="0" r="0" t="0"/>
          <a:stretch/>
        </p:blipFill>
        <p:spPr>
          <a:xfrm>
            <a:off x="42193" y="435507"/>
            <a:ext cx="1683400" cy="3366824"/>
          </a:xfrm>
          <a:prstGeom prst="rect">
            <a:avLst/>
          </a:prstGeom>
          <a:noFill/>
          <a:ln>
            <a:noFill/>
          </a:ln>
        </p:spPr>
      </p:pic>
      <p:pic>
        <p:nvPicPr>
          <p:cNvPr id="489" name="Google Shape;489;p41" title="Screenshot (22).png"/>
          <p:cNvPicPr preferRelativeResize="0"/>
          <p:nvPr/>
        </p:nvPicPr>
        <p:blipFill rotWithShape="1">
          <a:blip r:embed="rId5">
            <a:alphaModFix/>
          </a:blip>
          <a:srcRect b="0" l="0" r="0" t="0"/>
          <a:stretch/>
        </p:blipFill>
        <p:spPr>
          <a:xfrm>
            <a:off x="1889093" y="435507"/>
            <a:ext cx="1683400" cy="3366824"/>
          </a:xfrm>
          <a:prstGeom prst="rect">
            <a:avLst/>
          </a:prstGeom>
          <a:noFill/>
          <a:ln>
            <a:noFill/>
          </a:ln>
        </p:spPr>
      </p:pic>
      <p:pic>
        <p:nvPicPr>
          <p:cNvPr id="490" name="Google Shape;490;p41" title="Screenshot (23).png"/>
          <p:cNvPicPr preferRelativeResize="0"/>
          <p:nvPr/>
        </p:nvPicPr>
        <p:blipFill rotWithShape="1">
          <a:blip r:embed="rId6">
            <a:alphaModFix/>
          </a:blip>
          <a:srcRect b="0" l="0" r="0" t="0"/>
          <a:stretch/>
        </p:blipFill>
        <p:spPr>
          <a:xfrm>
            <a:off x="3735993" y="435507"/>
            <a:ext cx="1683400" cy="3366824"/>
          </a:xfrm>
          <a:prstGeom prst="rect">
            <a:avLst/>
          </a:prstGeom>
          <a:noFill/>
          <a:ln>
            <a:noFill/>
          </a:ln>
        </p:spPr>
      </p:pic>
      <p:pic>
        <p:nvPicPr>
          <p:cNvPr id="491" name="Google Shape;491;p41" title="Screenshot (24).png"/>
          <p:cNvPicPr preferRelativeResize="0"/>
          <p:nvPr/>
        </p:nvPicPr>
        <p:blipFill rotWithShape="1">
          <a:blip r:embed="rId7">
            <a:alphaModFix/>
          </a:blip>
          <a:srcRect b="0" l="0" r="0" t="0"/>
          <a:stretch/>
        </p:blipFill>
        <p:spPr>
          <a:xfrm>
            <a:off x="5582893" y="435507"/>
            <a:ext cx="1683400" cy="3366824"/>
          </a:xfrm>
          <a:prstGeom prst="rect">
            <a:avLst/>
          </a:prstGeom>
          <a:noFill/>
          <a:ln>
            <a:noFill/>
          </a:ln>
        </p:spPr>
      </p:pic>
      <p:pic>
        <p:nvPicPr>
          <p:cNvPr id="492" name="Google Shape;492;p41" title="Screenshot (21).png"/>
          <p:cNvPicPr preferRelativeResize="0"/>
          <p:nvPr/>
        </p:nvPicPr>
        <p:blipFill rotWithShape="1">
          <a:blip r:embed="rId4">
            <a:alphaModFix/>
          </a:blip>
          <a:srcRect b="0" l="0" r="0" t="0"/>
          <a:stretch/>
        </p:blipFill>
        <p:spPr>
          <a:xfrm>
            <a:off x="7429793" y="435507"/>
            <a:ext cx="1683400" cy="3366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2"/>
          <p:cNvSpPr txBox="1"/>
          <p:nvPr>
            <p:ph idx="4294967295" type="title"/>
          </p:nvPr>
        </p:nvSpPr>
        <p:spPr>
          <a:xfrm>
            <a:off x="1133347" y="4067659"/>
            <a:ext cx="74043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Medium Fidelity Screens</a:t>
            </a:r>
            <a:endParaRPr/>
          </a:p>
          <a:p>
            <a:pPr indent="0" lvl="0" marL="0" rtl="0" algn="l">
              <a:spcBef>
                <a:spcPts val="0"/>
              </a:spcBef>
              <a:spcAft>
                <a:spcPts val="0"/>
              </a:spcAft>
              <a:buNone/>
            </a:pPr>
            <a:r>
              <a:rPr lang="en" sz="1400"/>
              <a:t>Evolving early concepts into clearer,</a:t>
            </a:r>
            <a:endParaRPr sz="1400"/>
          </a:p>
          <a:p>
            <a:pPr indent="0" lvl="0" marL="0" rtl="0" algn="l">
              <a:spcBef>
                <a:spcPts val="0"/>
              </a:spcBef>
              <a:spcAft>
                <a:spcPts val="0"/>
              </a:spcAft>
              <a:buNone/>
            </a:pPr>
            <a:r>
              <a:rPr lang="en" sz="1400"/>
              <a:t>more defined user flows</a:t>
            </a:r>
            <a:endParaRPr/>
          </a:p>
          <a:p>
            <a:pPr indent="0" lvl="0" marL="0" rtl="0" algn="l">
              <a:spcBef>
                <a:spcPts val="0"/>
              </a:spcBef>
              <a:spcAft>
                <a:spcPts val="0"/>
              </a:spcAft>
              <a:buNone/>
            </a:pPr>
            <a:r>
              <a:t/>
            </a:r>
            <a:endParaRPr sz="1550"/>
          </a:p>
        </p:txBody>
      </p:sp>
      <p:pic>
        <p:nvPicPr>
          <p:cNvPr id="498" name="Google Shape;498;p42" title="Screenshot (25).png"/>
          <p:cNvPicPr preferRelativeResize="0"/>
          <p:nvPr/>
        </p:nvPicPr>
        <p:blipFill rotWithShape="1">
          <a:blip r:embed="rId3">
            <a:alphaModFix/>
          </a:blip>
          <a:srcRect b="0" l="0" r="0" t="0"/>
          <a:stretch/>
        </p:blipFill>
        <p:spPr>
          <a:xfrm>
            <a:off x="403175" y="433513"/>
            <a:ext cx="1683400" cy="3366824"/>
          </a:xfrm>
          <a:prstGeom prst="rect">
            <a:avLst/>
          </a:prstGeom>
          <a:noFill/>
          <a:ln>
            <a:noFill/>
          </a:ln>
        </p:spPr>
      </p:pic>
      <p:pic>
        <p:nvPicPr>
          <p:cNvPr id="499" name="Google Shape;499;p42" title="Screenshot (26).png"/>
          <p:cNvPicPr preferRelativeResize="0"/>
          <p:nvPr/>
        </p:nvPicPr>
        <p:blipFill rotWithShape="1">
          <a:blip r:embed="rId4">
            <a:alphaModFix/>
          </a:blip>
          <a:srcRect b="0" l="0" r="0" t="0"/>
          <a:stretch/>
        </p:blipFill>
        <p:spPr>
          <a:xfrm>
            <a:off x="2604932" y="433502"/>
            <a:ext cx="1683400" cy="3366835"/>
          </a:xfrm>
          <a:prstGeom prst="rect">
            <a:avLst/>
          </a:prstGeom>
          <a:noFill/>
          <a:ln>
            <a:noFill/>
          </a:ln>
        </p:spPr>
      </p:pic>
      <p:pic>
        <p:nvPicPr>
          <p:cNvPr id="500" name="Google Shape;500;p42" title="Screenshot (27).png"/>
          <p:cNvPicPr preferRelativeResize="0"/>
          <p:nvPr/>
        </p:nvPicPr>
        <p:blipFill rotWithShape="1">
          <a:blip r:embed="rId5">
            <a:alphaModFix/>
          </a:blip>
          <a:srcRect b="0" l="0" r="0" t="0"/>
          <a:stretch/>
        </p:blipFill>
        <p:spPr>
          <a:xfrm>
            <a:off x="4806678" y="433520"/>
            <a:ext cx="1683400" cy="3366800"/>
          </a:xfrm>
          <a:prstGeom prst="rect">
            <a:avLst/>
          </a:prstGeom>
          <a:noFill/>
          <a:ln>
            <a:noFill/>
          </a:ln>
        </p:spPr>
      </p:pic>
      <p:pic>
        <p:nvPicPr>
          <p:cNvPr id="501" name="Google Shape;501;p42" title="Screenshot (28).png"/>
          <p:cNvPicPr preferRelativeResize="0"/>
          <p:nvPr/>
        </p:nvPicPr>
        <p:blipFill rotWithShape="1">
          <a:blip r:embed="rId6">
            <a:alphaModFix/>
          </a:blip>
          <a:srcRect b="0" l="0" r="0" t="0"/>
          <a:stretch/>
        </p:blipFill>
        <p:spPr>
          <a:xfrm>
            <a:off x="7008423" y="433530"/>
            <a:ext cx="1683400" cy="33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3"/>
          <p:cNvSpPr txBox="1"/>
          <p:nvPr/>
        </p:nvSpPr>
        <p:spPr>
          <a:xfrm>
            <a:off x="1125100" y="4263900"/>
            <a:ext cx="6521100" cy="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accent5"/>
                </a:solidFill>
                <a:latin typeface="Nunito"/>
                <a:ea typeface="Nunito"/>
                <a:cs typeface="Nunito"/>
                <a:sym typeface="Nunito"/>
                <a:hlinkClick r:id="rId3">
                  <a:extLst>
                    <a:ext uri="{A12FA001-AC4F-418D-AE19-62706E023703}">
                      <ahyp:hlinkClr val="tx"/>
                    </a:ext>
                  </a:extLst>
                </a:hlinkClick>
              </a:rPr>
              <a:t>Click here to view the medium fidelity prototype in Figma</a:t>
            </a:r>
            <a:endParaRPr b="1">
              <a:solidFill>
                <a:schemeClr val="dk2"/>
              </a:solidFill>
              <a:latin typeface="Nunito"/>
              <a:ea typeface="Nunito"/>
              <a:cs typeface="Nunito"/>
              <a:sym typeface="Nunito"/>
            </a:endParaRPr>
          </a:p>
        </p:txBody>
      </p:sp>
      <p:pic>
        <p:nvPicPr>
          <p:cNvPr id="507" name="Google Shape;507;p43" title="Screenshot (29).png"/>
          <p:cNvPicPr preferRelativeResize="0"/>
          <p:nvPr/>
        </p:nvPicPr>
        <p:blipFill rotWithShape="1">
          <a:blip r:embed="rId4">
            <a:alphaModFix/>
          </a:blip>
          <a:srcRect b="0" l="0" r="0" t="0"/>
          <a:stretch/>
        </p:blipFill>
        <p:spPr>
          <a:xfrm>
            <a:off x="42193" y="435507"/>
            <a:ext cx="1683400" cy="3366824"/>
          </a:xfrm>
          <a:prstGeom prst="rect">
            <a:avLst/>
          </a:prstGeom>
          <a:noFill/>
          <a:ln>
            <a:noFill/>
          </a:ln>
        </p:spPr>
      </p:pic>
      <p:pic>
        <p:nvPicPr>
          <p:cNvPr id="508" name="Google Shape;508;p43" title="Screenshot (30).png"/>
          <p:cNvPicPr preferRelativeResize="0"/>
          <p:nvPr/>
        </p:nvPicPr>
        <p:blipFill rotWithShape="1">
          <a:blip r:embed="rId5">
            <a:alphaModFix/>
          </a:blip>
          <a:srcRect b="0" l="0" r="0" t="0"/>
          <a:stretch/>
        </p:blipFill>
        <p:spPr>
          <a:xfrm>
            <a:off x="1889093" y="435507"/>
            <a:ext cx="1683400" cy="3366824"/>
          </a:xfrm>
          <a:prstGeom prst="rect">
            <a:avLst/>
          </a:prstGeom>
          <a:noFill/>
          <a:ln>
            <a:noFill/>
          </a:ln>
        </p:spPr>
      </p:pic>
      <p:pic>
        <p:nvPicPr>
          <p:cNvPr id="509" name="Google Shape;509;p43" title="Screenshot (31).png"/>
          <p:cNvPicPr preferRelativeResize="0"/>
          <p:nvPr/>
        </p:nvPicPr>
        <p:blipFill rotWithShape="1">
          <a:blip r:embed="rId6">
            <a:alphaModFix/>
          </a:blip>
          <a:srcRect b="0" l="0" r="0" t="0"/>
          <a:stretch/>
        </p:blipFill>
        <p:spPr>
          <a:xfrm>
            <a:off x="3735993" y="435507"/>
            <a:ext cx="1683400" cy="3366824"/>
          </a:xfrm>
          <a:prstGeom prst="rect">
            <a:avLst/>
          </a:prstGeom>
          <a:noFill/>
          <a:ln>
            <a:noFill/>
          </a:ln>
        </p:spPr>
      </p:pic>
      <p:pic>
        <p:nvPicPr>
          <p:cNvPr id="510" name="Google Shape;510;p43" title="Screenshot (32).png"/>
          <p:cNvPicPr preferRelativeResize="0"/>
          <p:nvPr/>
        </p:nvPicPr>
        <p:blipFill rotWithShape="1">
          <a:blip r:embed="rId7">
            <a:alphaModFix/>
          </a:blip>
          <a:srcRect b="0" l="0" r="0" t="0"/>
          <a:stretch/>
        </p:blipFill>
        <p:spPr>
          <a:xfrm>
            <a:off x="5582893" y="435507"/>
            <a:ext cx="1683400" cy="3366824"/>
          </a:xfrm>
          <a:prstGeom prst="rect">
            <a:avLst/>
          </a:prstGeom>
          <a:noFill/>
          <a:ln>
            <a:noFill/>
          </a:ln>
        </p:spPr>
      </p:pic>
      <p:pic>
        <p:nvPicPr>
          <p:cNvPr id="511" name="Google Shape;511;p43" title="Screenshot (29).png"/>
          <p:cNvPicPr preferRelativeResize="0"/>
          <p:nvPr/>
        </p:nvPicPr>
        <p:blipFill rotWithShape="1">
          <a:blip r:embed="rId4">
            <a:alphaModFix/>
          </a:blip>
          <a:srcRect b="0" l="0" r="0" t="0"/>
          <a:stretch/>
        </p:blipFill>
        <p:spPr>
          <a:xfrm>
            <a:off x="7429793" y="435507"/>
            <a:ext cx="1683400" cy="3366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Problem</a:t>
            </a:r>
            <a:endParaRPr/>
          </a:p>
        </p:txBody>
      </p:sp>
      <p:sp>
        <p:nvSpPr>
          <p:cNvPr id="329" name="Google Shape;329;p26"/>
          <p:cNvSpPr txBox="1"/>
          <p:nvPr>
            <p:ph idx="4294967295" type="body"/>
          </p:nvPr>
        </p:nvSpPr>
        <p:spPr>
          <a:xfrm>
            <a:off x="506425" y="1304875"/>
            <a:ext cx="2494500" cy="4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Company</a:t>
            </a:r>
            <a:endParaRPr>
              <a:solidFill>
                <a:schemeClr val="lt1"/>
              </a:solidFill>
            </a:endParaRPr>
          </a:p>
        </p:txBody>
      </p:sp>
      <p:sp>
        <p:nvSpPr>
          <p:cNvPr id="330" name="Google Shape;330;p26"/>
          <p:cNvSpPr txBox="1"/>
          <p:nvPr>
            <p:ph idx="4294967295" type="body"/>
          </p:nvPr>
        </p:nvSpPr>
        <p:spPr>
          <a:xfrm>
            <a:off x="3389450" y="1304875"/>
            <a:ext cx="2494500" cy="4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Context</a:t>
            </a:r>
            <a:endParaRPr>
              <a:solidFill>
                <a:schemeClr val="lt1"/>
              </a:solidFill>
            </a:endParaRPr>
          </a:p>
        </p:txBody>
      </p:sp>
      <p:sp>
        <p:nvSpPr>
          <p:cNvPr id="331" name="Google Shape;331;p26"/>
          <p:cNvSpPr txBox="1"/>
          <p:nvPr>
            <p:ph idx="4294967295" type="body"/>
          </p:nvPr>
        </p:nvSpPr>
        <p:spPr>
          <a:xfrm>
            <a:off x="6272475" y="1304875"/>
            <a:ext cx="2494500" cy="4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Problem statement</a:t>
            </a:r>
            <a:endParaRPr>
              <a:solidFill>
                <a:schemeClr val="lt1"/>
              </a:solidFill>
            </a:endParaRPr>
          </a:p>
        </p:txBody>
      </p:sp>
      <p:sp>
        <p:nvSpPr>
          <p:cNvPr id="332" name="Google Shape;332;p26"/>
          <p:cNvSpPr txBox="1"/>
          <p:nvPr/>
        </p:nvSpPr>
        <p:spPr>
          <a:xfrm>
            <a:off x="506425" y="1766275"/>
            <a:ext cx="7703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Nunito"/>
                <a:ea typeface="Nunito"/>
                <a:cs typeface="Nunito"/>
                <a:sym typeface="Nunito"/>
              </a:rPr>
              <a:t>People buy groceries and cook meals regularly, but many struggle to decide what to cook with the ingredients they already have. The goal of this app is to help users find recipes based on available ingredients, reuse leftovers, and plan meals in a way that reduces food waste and saves both time and money.</a:t>
            </a:r>
            <a:endParaRPr sz="1800">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4"/>
          <p:cNvSpPr txBox="1"/>
          <p:nvPr>
            <p:ph idx="4294967295" type="title"/>
          </p:nvPr>
        </p:nvSpPr>
        <p:spPr>
          <a:xfrm>
            <a:off x="1133347" y="4067659"/>
            <a:ext cx="74043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High Fidelity Screens</a:t>
            </a:r>
            <a:endParaRPr/>
          </a:p>
          <a:p>
            <a:pPr indent="0" lvl="0" marL="0" rtl="0" algn="l">
              <a:spcBef>
                <a:spcPts val="0"/>
              </a:spcBef>
              <a:spcAft>
                <a:spcPts val="0"/>
              </a:spcAft>
              <a:buNone/>
            </a:pPr>
            <a:r>
              <a:rPr lang="en" sz="1400"/>
              <a:t>Nearly finalized screens focused on refining</a:t>
            </a:r>
            <a:endParaRPr sz="1400"/>
          </a:p>
          <a:p>
            <a:pPr indent="0" lvl="0" marL="0" rtl="0" algn="l">
              <a:spcBef>
                <a:spcPts val="0"/>
              </a:spcBef>
              <a:spcAft>
                <a:spcPts val="0"/>
              </a:spcAft>
              <a:buNone/>
            </a:pPr>
            <a:r>
              <a:rPr lang="en" sz="1400"/>
              <a:t>structure and interactions prior to visual styling</a:t>
            </a:r>
            <a:endParaRPr/>
          </a:p>
          <a:p>
            <a:pPr indent="0" lvl="0" marL="0" rtl="0" algn="l">
              <a:spcBef>
                <a:spcPts val="0"/>
              </a:spcBef>
              <a:spcAft>
                <a:spcPts val="0"/>
              </a:spcAft>
              <a:buNone/>
            </a:pPr>
            <a:r>
              <a:t/>
            </a:r>
            <a:endParaRPr sz="1550"/>
          </a:p>
        </p:txBody>
      </p:sp>
      <p:pic>
        <p:nvPicPr>
          <p:cNvPr id="517" name="Google Shape;517;p44" title="Screenshot (33).png"/>
          <p:cNvPicPr preferRelativeResize="0"/>
          <p:nvPr/>
        </p:nvPicPr>
        <p:blipFill rotWithShape="1">
          <a:blip r:embed="rId3">
            <a:alphaModFix/>
          </a:blip>
          <a:srcRect b="0" l="0" r="0" t="0"/>
          <a:stretch/>
        </p:blipFill>
        <p:spPr>
          <a:xfrm>
            <a:off x="403175" y="433513"/>
            <a:ext cx="1683400" cy="3366824"/>
          </a:xfrm>
          <a:prstGeom prst="rect">
            <a:avLst/>
          </a:prstGeom>
          <a:noFill/>
          <a:ln>
            <a:noFill/>
          </a:ln>
        </p:spPr>
      </p:pic>
      <p:pic>
        <p:nvPicPr>
          <p:cNvPr id="518" name="Google Shape;518;p44" title="Screenshot (34).png"/>
          <p:cNvPicPr preferRelativeResize="0"/>
          <p:nvPr/>
        </p:nvPicPr>
        <p:blipFill rotWithShape="1">
          <a:blip r:embed="rId4">
            <a:alphaModFix/>
          </a:blip>
          <a:srcRect b="0" l="0" r="0" t="0"/>
          <a:stretch/>
        </p:blipFill>
        <p:spPr>
          <a:xfrm>
            <a:off x="2604932" y="433502"/>
            <a:ext cx="1683400" cy="3366835"/>
          </a:xfrm>
          <a:prstGeom prst="rect">
            <a:avLst/>
          </a:prstGeom>
          <a:noFill/>
          <a:ln>
            <a:noFill/>
          </a:ln>
        </p:spPr>
      </p:pic>
      <p:pic>
        <p:nvPicPr>
          <p:cNvPr id="519" name="Google Shape;519;p44" title="Screenshot (35).png"/>
          <p:cNvPicPr preferRelativeResize="0"/>
          <p:nvPr/>
        </p:nvPicPr>
        <p:blipFill rotWithShape="1">
          <a:blip r:embed="rId5">
            <a:alphaModFix/>
          </a:blip>
          <a:srcRect b="0" l="0" r="0" t="0"/>
          <a:stretch/>
        </p:blipFill>
        <p:spPr>
          <a:xfrm>
            <a:off x="4806678" y="433520"/>
            <a:ext cx="1683400" cy="3366800"/>
          </a:xfrm>
          <a:prstGeom prst="rect">
            <a:avLst/>
          </a:prstGeom>
          <a:noFill/>
          <a:ln>
            <a:noFill/>
          </a:ln>
        </p:spPr>
      </p:pic>
      <p:pic>
        <p:nvPicPr>
          <p:cNvPr id="520" name="Google Shape;520;p44" title="Screenshot (36).png"/>
          <p:cNvPicPr preferRelativeResize="0"/>
          <p:nvPr/>
        </p:nvPicPr>
        <p:blipFill rotWithShape="1">
          <a:blip r:embed="rId6">
            <a:alphaModFix/>
          </a:blip>
          <a:srcRect b="0" l="0" r="0" t="0"/>
          <a:stretch/>
        </p:blipFill>
        <p:spPr>
          <a:xfrm>
            <a:off x="7008423" y="433530"/>
            <a:ext cx="1683400" cy="33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5"/>
          <p:cNvSpPr txBox="1"/>
          <p:nvPr/>
        </p:nvSpPr>
        <p:spPr>
          <a:xfrm>
            <a:off x="1125100" y="4263900"/>
            <a:ext cx="6521100" cy="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accent5"/>
                </a:solidFill>
                <a:latin typeface="Nunito"/>
                <a:ea typeface="Nunito"/>
                <a:cs typeface="Nunito"/>
                <a:sym typeface="Nunito"/>
                <a:hlinkClick r:id="rId3">
                  <a:extLst>
                    <a:ext uri="{A12FA001-AC4F-418D-AE19-62706E023703}">
                      <ahyp:hlinkClr val="tx"/>
                    </a:ext>
                  </a:extLst>
                </a:hlinkClick>
              </a:rPr>
              <a:t>Click here to view the high fidelity prototype in Figma</a:t>
            </a:r>
            <a:endParaRPr b="1">
              <a:solidFill>
                <a:schemeClr val="dk2"/>
              </a:solidFill>
              <a:latin typeface="Nunito"/>
              <a:ea typeface="Nunito"/>
              <a:cs typeface="Nunito"/>
              <a:sym typeface="Nunito"/>
            </a:endParaRPr>
          </a:p>
        </p:txBody>
      </p:sp>
      <p:pic>
        <p:nvPicPr>
          <p:cNvPr id="526" name="Google Shape;526;p45" title="Screenshot (37).png"/>
          <p:cNvPicPr preferRelativeResize="0"/>
          <p:nvPr/>
        </p:nvPicPr>
        <p:blipFill rotWithShape="1">
          <a:blip r:embed="rId4">
            <a:alphaModFix/>
          </a:blip>
          <a:srcRect b="0" l="0" r="0" t="0"/>
          <a:stretch/>
        </p:blipFill>
        <p:spPr>
          <a:xfrm>
            <a:off x="42193" y="435507"/>
            <a:ext cx="1683400" cy="3366824"/>
          </a:xfrm>
          <a:prstGeom prst="rect">
            <a:avLst/>
          </a:prstGeom>
          <a:noFill/>
          <a:ln>
            <a:noFill/>
          </a:ln>
        </p:spPr>
      </p:pic>
      <p:pic>
        <p:nvPicPr>
          <p:cNvPr id="527" name="Google Shape;527;p45" title="Screenshot (39).png"/>
          <p:cNvPicPr preferRelativeResize="0"/>
          <p:nvPr/>
        </p:nvPicPr>
        <p:blipFill rotWithShape="1">
          <a:blip r:embed="rId5">
            <a:alphaModFix/>
          </a:blip>
          <a:srcRect b="0" l="0" r="0" t="0"/>
          <a:stretch/>
        </p:blipFill>
        <p:spPr>
          <a:xfrm>
            <a:off x="1889093" y="435507"/>
            <a:ext cx="1683400" cy="3366824"/>
          </a:xfrm>
          <a:prstGeom prst="rect">
            <a:avLst/>
          </a:prstGeom>
          <a:noFill/>
          <a:ln>
            <a:noFill/>
          </a:ln>
        </p:spPr>
      </p:pic>
      <p:pic>
        <p:nvPicPr>
          <p:cNvPr id="528" name="Google Shape;528;p45" title="Screenshot (40).png"/>
          <p:cNvPicPr preferRelativeResize="0"/>
          <p:nvPr/>
        </p:nvPicPr>
        <p:blipFill rotWithShape="1">
          <a:blip r:embed="rId6">
            <a:alphaModFix/>
          </a:blip>
          <a:srcRect b="0" l="0" r="0" t="0"/>
          <a:stretch/>
        </p:blipFill>
        <p:spPr>
          <a:xfrm>
            <a:off x="3735993" y="435507"/>
            <a:ext cx="1683400" cy="3366824"/>
          </a:xfrm>
          <a:prstGeom prst="rect">
            <a:avLst/>
          </a:prstGeom>
          <a:noFill/>
          <a:ln>
            <a:noFill/>
          </a:ln>
        </p:spPr>
      </p:pic>
      <p:pic>
        <p:nvPicPr>
          <p:cNvPr id="529" name="Google Shape;529;p45" title="Screenshot (38).png"/>
          <p:cNvPicPr preferRelativeResize="0"/>
          <p:nvPr/>
        </p:nvPicPr>
        <p:blipFill rotWithShape="1">
          <a:blip r:embed="rId7">
            <a:alphaModFix/>
          </a:blip>
          <a:srcRect b="0" l="0" r="0" t="0"/>
          <a:stretch/>
        </p:blipFill>
        <p:spPr>
          <a:xfrm>
            <a:off x="5582893" y="435507"/>
            <a:ext cx="1683400" cy="3366824"/>
          </a:xfrm>
          <a:prstGeom prst="rect">
            <a:avLst/>
          </a:prstGeom>
          <a:noFill/>
          <a:ln>
            <a:noFill/>
          </a:ln>
        </p:spPr>
      </p:pic>
      <p:pic>
        <p:nvPicPr>
          <p:cNvPr id="530" name="Google Shape;530;p45" title="Screenshot (41).png"/>
          <p:cNvPicPr preferRelativeResize="0"/>
          <p:nvPr/>
        </p:nvPicPr>
        <p:blipFill rotWithShape="1">
          <a:blip r:embed="rId8">
            <a:alphaModFix/>
          </a:blip>
          <a:srcRect b="0" l="0" r="0" t="0"/>
          <a:stretch/>
        </p:blipFill>
        <p:spPr>
          <a:xfrm>
            <a:off x="7429793" y="435507"/>
            <a:ext cx="1683400" cy="3366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User Testing</a:t>
            </a:r>
            <a:endParaRPr/>
          </a:p>
        </p:txBody>
      </p:sp>
      <p:sp>
        <p:nvSpPr>
          <p:cNvPr id="536" name="Google Shape;536;p46"/>
          <p:cNvSpPr txBox="1"/>
          <p:nvPr/>
        </p:nvSpPr>
        <p:spPr>
          <a:xfrm>
            <a:off x="28650" y="1356450"/>
            <a:ext cx="9086700" cy="446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200">
                <a:solidFill>
                  <a:schemeClr val="dk2"/>
                </a:solidFill>
                <a:latin typeface="Nunito"/>
                <a:ea typeface="Nunito"/>
                <a:cs typeface="Nunito"/>
                <a:sym typeface="Nunito"/>
              </a:rPr>
              <a:t>Using a high fidelity greyscale prototype, I tested the core flows of the app: finding recipes, managing missing ingredients, and creating a grocery list.</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sz="1200">
                <a:solidFill>
                  <a:schemeClr val="dk2"/>
                </a:solidFill>
                <a:latin typeface="Nunito"/>
                <a:ea typeface="Nunito"/>
                <a:cs typeface="Nunito"/>
                <a:sym typeface="Nunito"/>
              </a:rPr>
              <a:t>Task 1: Find a Recipe Using Available Ingredients</a:t>
            </a:r>
            <a:br>
              <a:rPr lang="en" sz="1200">
                <a:solidFill>
                  <a:schemeClr val="dk2"/>
                </a:solidFill>
                <a:latin typeface="Nunito"/>
                <a:ea typeface="Nunito"/>
                <a:cs typeface="Nunito"/>
                <a:sym typeface="Nunito"/>
              </a:rPr>
            </a:br>
            <a:r>
              <a:rPr lang="en" sz="1200">
                <a:solidFill>
                  <a:schemeClr val="dk2"/>
                </a:solidFill>
                <a:latin typeface="Nunito"/>
                <a:ea typeface="Nunito"/>
                <a:cs typeface="Nunito"/>
                <a:sym typeface="Nunito"/>
              </a:rPr>
              <a:t> All participants successfully searched for and selected recipes using ingredients they already had. The process felt intuitive, fast, and easy to browse.</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sz="1200">
                <a:solidFill>
                  <a:schemeClr val="dk2"/>
                </a:solidFill>
                <a:latin typeface="Nunito"/>
                <a:ea typeface="Nunito"/>
                <a:cs typeface="Nunito"/>
                <a:sym typeface="Nunito"/>
              </a:rPr>
              <a:t>Task 2: Find an Ingredient Substitution</a:t>
            </a:r>
            <a:br>
              <a:rPr lang="en" sz="1200">
                <a:solidFill>
                  <a:schemeClr val="dk2"/>
                </a:solidFill>
                <a:latin typeface="Nunito"/>
                <a:ea typeface="Nunito"/>
                <a:cs typeface="Nunito"/>
                <a:sym typeface="Nunito"/>
              </a:rPr>
            </a:br>
            <a:r>
              <a:rPr lang="en" sz="1200">
                <a:solidFill>
                  <a:schemeClr val="dk2"/>
                </a:solidFill>
                <a:latin typeface="Nunito"/>
                <a:ea typeface="Nunito"/>
                <a:cs typeface="Nunito"/>
                <a:sym typeface="Nunito"/>
              </a:rPr>
              <a:t> Testers easily discovered the substitution feature from the ingredients list. Suggestions were clear, practical, and inspired confidence while cooking.</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sz="1200">
                <a:solidFill>
                  <a:schemeClr val="dk2"/>
                </a:solidFill>
                <a:latin typeface="Nunito"/>
                <a:ea typeface="Nunito"/>
                <a:cs typeface="Nunito"/>
                <a:sym typeface="Nunito"/>
              </a:rPr>
              <a:t>Task 3: Add Recipe Ingredients to a Grocery List</a:t>
            </a:r>
            <a:br>
              <a:rPr lang="en" sz="1200">
                <a:solidFill>
                  <a:schemeClr val="dk2"/>
                </a:solidFill>
                <a:latin typeface="Nunito"/>
                <a:ea typeface="Nunito"/>
                <a:cs typeface="Nunito"/>
                <a:sym typeface="Nunito"/>
              </a:rPr>
            </a:br>
            <a:r>
              <a:rPr lang="en" sz="1200">
                <a:solidFill>
                  <a:schemeClr val="dk2"/>
                </a:solidFill>
                <a:latin typeface="Nunito"/>
                <a:ea typeface="Nunito"/>
                <a:cs typeface="Nunito"/>
                <a:sym typeface="Nunito"/>
              </a:rPr>
              <a:t> Participants added ingredients to a grocery list without confusion and appreciated being able to select only what they needed.</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sz="1200">
                <a:solidFill>
                  <a:schemeClr val="dk2"/>
                </a:solidFill>
                <a:latin typeface="Nunito"/>
                <a:ea typeface="Nunito"/>
                <a:cs typeface="Nunito"/>
                <a:sym typeface="Nunito"/>
              </a:rPr>
              <a:t>Key Takeaways</a:t>
            </a:r>
            <a:br>
              <a:rPr lang="en" sz="1200">
                <a:solidFill>
                  <a:schemeClr val="dk2"/>
                </a:solidFill>
                <a:latin typeface="Nunito"/>
                <a:ea typeface="Nunito"/>
                <a:cs typeface="Nunito"/>
                <a:sym typeface="Nunito"/>
              </a:rPr>
            </a:br>
            <a:r>
              <a:rPr lang="en" sz="1200">
                <a:solidFill>
                  <a:schemeClr val="dk2"/>
                </a:solidFill>
                <a:latin typeface="Nunito"/>
                <a:ea typeface="Nunito"/>
                <a:cs typeface="Nunito"/>
                <a:sym typeface="Nunito"/>
              </a:rPr>
              <a:t> The app’s primary flows were clear, discoverable, and highly usable, allowing users to move through tasks with little to no friction. Participants felt confident finding recipes, locating ingredient substitutions, and adding items to their grocery list using features that were easy to find and understand.</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t/>
            </a:r>
            <a:endParaRPr b="1" sz="1100"/>
          </a:p>
          <a:p>
            <a:pPr indent="0" lvl="0" marL="0" rtl="0" algn="l">
              <a:lnSpc>
                <a:spcPct val="115000"/>
              </a:lnSpc>
              <a:spcBef>
                <a:spcPts val="1200"/>
              </a:spcBef>
              <a:spcAft>
                <a:spcPts val="1200"/>
              </a:spcAft>
              <a:buNone/>
            </a:pPr>
            <a:r>
              <a:t/>
            </a:r>
            <a:endParaRPr sz="12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id="541" name="Google Shape;541;p47" title="Screenshot (47).png"/>
          <p:cNvPicPr preferRelativeResize="0"/>
          <p:nvPr/>
        </p:nvPicPr>
        <p:blipFill rotWithShape="1">
          <a:blip r:embed="rId3">
            <a:alphaModFix/>
          </a:blip>
          <a:srcRect b="0" l="2634" r="2634" t="0"/>
          <a:stretch/>
        </p:blipFill>
        <p:spPr>
          <a:xfrm>
            <a:off x="1642185" y="0"/>
            <a:ext cx="6386651" cy="4466625"/>
          </a:xfrm>
          <a:prstGeom prst="rect">
            <a:avLst/>
          </a:prstGeom>
          <a:noFill/>
          <a:ln>
            <a:noFill/>
          </a:ln>
        </p:spPr>
      </p:pic>
      <p:sp>
        <p:nvSpPr>
          <p:cNvPr id="542" name="Google Shape;542;p47"/>
          <p:cNvSpPr txBox="1"/>
          <p:nvPr>
            <p:ph idx="4294967295" type="title"/>
          </p:nvPr>
        </p:nvSpPr>
        <p:spPr>
          <a:xfrm>
            <a:off x="1133347" y="4067659"/>
            <a:ext cx="74043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Final Iteration</a:t>
            </a:r>
            <a:endParaRPr/>
          </a:p>
          <a:p>
            <a:pPr indent="0" lvl="0" marL="0" rtl="0" algn="l">
              <a:spcBef>
                <a:spcPts val="0"/>
              </a:spcBef>
              <a:spcAft>
                <a:spcPts val="0"/>
              </a:spcAft>
              <a:buNone/>
            </a:pPr>
            <a:r>
              <a:rPr lang="en" sz="1400"/>
              <a:t>Fully realized designs applying final visual styling,</a:t>
            </a:r>
            <a:endParaRPr sz="1400"/>
          </a:p>
          <a:p>
            <a:pPr indent="0" lvl="0" marL="0" rtl="0" algn="l">
              <a:spcBef>
                <a:spcPts val="0"/>
              </a:spcBef>
              <a:spcAft>
                <a:spcPts val="0"/>
              </a:spcAft>
              <a:buNone/>
            </a:pPr>
            <a:r>
              <a:rPr lang="en" sz="1400"/>
              <a:t>color,</a:t>
            </a:r>
            <a:r>
              <a:rPr lang="en" sz="1400"/>
              <a:t> and branding to deliver the complete user experience</a:t>
            </a:r>
            <a:endParaRPr sz="1400"/>
          </a:p>
          <a:p>
            <a:pPr indent="0" lvl="0" marL="0" rtl="0" algn="l">
              <a:spcBef>
                <a:spcPts val="0"/>
              </a:spcBef>
              <a:spcAft>
                <a:spcPts val="0"/>
              </a:spcAft>
              <a:buNone/>
            </a:pPr>
            <a:r>
              <a:t/>
            </a:r>
            <a:endParaRPr sz="15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48" title="Screenshot (48).png"/>
          <p:cNvPicPr preferRelativeResize="0"/>
          <p:nvPr/>
        </p:nvPicPr>
        <p:blipFill rotWithShape="1">
          <a:blip r:embed="rId3">
            <a:alphaModFix/>
          </a:blip>
          <a:srcRect b="0" l="2634" r="2634" t="0"/>
          <a:stretch/>
        </p:blipFill>
        <p:spPr>
          <a:xfrm>
            <a:off x="1159250" y="-392331"/>
            <a:ext cx="7778000" cy="5439699"/>
          </a:xfrm>
          <a:prstGeom prst="rect">
            <a:avLst/>
          </a:prstGeom>
          <a:noFill/>
          <a:ln>
            <a:noFill/>
          </a:ln>
        </p:spPr>
      </p:pic>
      <p:sp>
        <p:nvSpPr>
          <p:cNvPr id="548" name="Google Shape;548;p48"/>
          <p:cNvSpPr txBox="1"/>
          <p:nvPr/>
        </p:nvSpPr>
        <p:spPr>
          <a:xfrm>
            <a:off x="1125100" y="4263900"/>
            <a:ext cx="6521100" cy="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Nunito"/>
                <a:ea typeface="Nunito"/>
                <a:cs typeface="Nunito"/>
                <a:sym typeface="Nunito"/>
                <a:hlinkClick r:id="rId4"/>
              </a:rPr>
              <a:t>Click here to view the final iteration prototype in Figma</a:t>
            </a:r>
            <a:endParaRPr b="1">
              <a:solidFill>
                <a:schemeClr val="accent5"/>
              </a:solidFill>
              <a:latin typeface="Nunito"/>
              <a:ea typeface="Nunito"/>
              <a:cs typeface="Nunito"/>
              <a:sym typeface="Nunito"/>
            </a:endParaRPr>
          </a:p>
          <a:p>
            <a:pPr indent="0" lvl="0" marL="0" rtl="0" algn="l">
              <a:spcBef>
                <a:spcPts val="0"/>
              </a:spcBef>
              <a:spcAft>
                <a:spcPts val="0"/>
              </a:spcAft>
              <a:buNone/>
            </a:pPr>
            <a:r>
              <a:t/>
            </a:r>
            <a:endParaRPr b="1">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Steps</a:t>
            </a:r>
            <a:endParaRPr/>
          </a:p>
        </p:txBody>
      </p:sp>
      <p:sp>
        <p:nvSpPr>
          <p:cNvPr id="554" name="Google Shape;554;p49"/>
          <p:cNvSpPr txBox="1"/>
          <p:nvPr/>
        </p:nvSpPr>
        <p:spPr>
          <a:xfrm>
            <a:off x="59850" y="1736452"/>
            <a:ext cx="9024300" cy="377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Clr>
                <a:schemeClr val="dk2"/>
              </a:buClr>
              <a:buSzPts val="1400"/>
              <a:buChar char="●"/>
            </a:pPr>
            <a:r>
              <a:rPr b="1" lang="en">
                <a:solidFill>
                  <a:schemeClr val="dk2"/>
                </a:solidFill>
                <a:latin typeface="Nunito"/>
                <a:ea typeface="Nunito"/>
                <a:cs typeface="Nunito"/>
                <a:sym typeface="Nunito"/>
              </a:rPr>
              <a:t>Enhance substitutions:</a:t>
            </a:r>
            <a:r>
              <a:rPr lang="en">
                <a:solidFill>
                  <a:schemeClr val="dk2"/>
                </a:solidFill>
                <a:latin typeface="Nunito"/>
                <a:ea typeface="Nunito"/>
                <a:cs typeface="Nunito"/>
                <a:sym typeface="Nunito"/>
              </a:rPr>
              <a:t> Add guidance or visual cues for less familiar ingredients to help users feel confident adapting recipes.</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Nunito"/>
                <a:ea typeface="Nunito"/>
                <a:cs typeface="Nunito"/>
                <a:sym typeface="Nunito"/>
              </a:rPr>
              <a:t>Broaden testing:</a:t>
            </a:r>
            <a:r>
              <a:rPr lang="en">
                <a:solidFill>
                  <a:schemeClr val="dk2"/>
                </a:solidFill>
                <a:latin typeface="Nunito"/>
                <a:ea typeface="Nunito"/>
                <a:cs typeface="Nunito"/>
                <a:sym typeface="Nunito"/>
              </a:rPr>
              <a:t> Conduct additional usability sessions to validate core flows across a wider audience.</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Nunito"/>
                <a:ea typeface="Nunito"/>
                <a:cs typeface="Nunito"/>
                <a:sym typeface="Nunito"/>
              </a:rPr>
              <a:t>Iterate features:</a:t>
            </a:r>
            <a:r>
              <a:rPr lang="en">
                <a:solidFill>
                  <a:schemeClr val="dk2"/>
                </a:solidFill>
                <a:latin typeface="Nunito"/>
                <a:ea typeface="Nunito"/>
                <a:cs typeface="Nunito"/>
                <a:sym typeface="Nunito"/>
              </a:rPr>
              <a:t> Explore adding a meal planner, favorites, and recipe filters to support flexible and personalized meal preparation.</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Nunito"/>
                <a:ea typeface="Nunito"/>
                <a:cs typeface="Nunito"/>
                <a:sym typeface="Nunito"/>
              </a:rPr>
              <a:t>Polish visuals:</a:t>
            </a:r>
            <a:r>
              <a:rPr lang="en">
                <a:solidFill>
                  <a:schemeClr val="dk2"/>
                </a:solidFill>
                <a:latin typeface="Nunito"/>
                <a:ea typeface="Nunito"/>
                <a:cs typeface="Nunito"/>
                <a:sym typeface="Nunito"/>
              </a:rPr>
              <a:t> Refine UI elements, ingredient imagery, and interaction details for clarity and ease of use.</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Nunito"/>
                <a:ea typeface="Nunito"/>
                <a:cs typeface="Nunito"/>
                <a:sym typeface="Nunito"/>
              </a:rPr>
              <a:t>Ongoing research:</a:t>
            </a:r>
            <a:r>
              <a:rPr lang="en">
                <a:solidFill>
                  <a:schemeClr val="dk2"/>
                </a:solidFill>
                <a:latin typeface="Nunito"/>
                <a:ea typeface="Nunito"/>
                <a:cs typeface="Nunito"/>
                <a:sym typeface="Nunito"/>
              </a:rPr>
              <a:t> Gather continual user feedback to ensure the app remains practical and intuitive in real-world cooking scenarios.</a:t>
            </a:r>
            <a:br>
              <a:rPr lang="en">
                <a:solidFill>
                  <a:schemeClr val="dk2"/>
                </a:solidFill>
                <a:latin typeface="Nunito"/>
                <a:ea typeface="Nunito"/>
                <a:cs typeface="Nunito"/>
                <a:sym typeface="Nunito"/>
              </a:rPr>
            </a:br>
            <a:endParaRPr b="1">
              <a:solidFill>
                <a:schemeClr val="dk2"/>
              </a:solidFill>
              <a:latin typeface="Nunito"/>
              <a:ea typeface="Nunito"/>
              <a:cs typeface="Nunito"/>
              <a:sym typeface="Nunito"/>
            </a:endParaRPr>
          </a:p>
          <a:p>
            <a:pPr indent="0" lvl="0" marL="457200" rtl="0" algn="l">
              <a:lnSpc>
                <a:spcPct val="115000"/>
              </a:lnSpc>
              <a:spcBef>
                <a:spcPts val="1200"/>
              </a:spcBef>
              <a:spcAft>
                <a:spcPts val="1200"/>
              </a:spcAft>
              <a:buNone/>
            </a:pPr>
            <a:r>
              <a:t/>
            </a:r>
            <a:endParaRPr>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560" name="Google Shape;560;p50"/>
          <p:cNvSpPr txBox="1"/>
          <p:nvPr/>
        </p:nvSpPr>
        <p:spPr>
          <a:xfrm>
            <a:off x="59850" y="1423471"/>
            <a:ext cx="9024300" cy="41175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2"/>
              </a:buClr>
              <a:buSzPts val="1100"/>
              <a:buFont typeface="Nunito"/>
              <a:buChar char="●"/>
            </a:pPr>
            <a:r>
              <a:rPr lang="en">
                <a:solidFill>
                  <a:schemeClr val="dk2"/>
                </a:solidFill>
                <a:latin typeface="Nunito"/>
                <a:ea typeface="Nunito"/>
                <a:cs typeface="Nunito"/>
                <a:sym typeface="Nunito"/>
              </a:rPr>
              <a:t>The core flows, searching for recipes with available ingredients, finding substitutions, and adding items to a grocery list, were intuitive and easy to complete.</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298450" lvl="0" marL="457200" rtl="0" algn="l">
              <a:lnSpc>
                <a:spcPct val="115000"/>
              </a:lnSpc>
              <a:spcBef>
                <a:spcPts val="0"/>
              </a:spcBef>
              <a:spcAft>
                <a:spcPts val="0"/>
              </a:spcAft>
              <a:buClr>
                <a:schemeClr val="dk2"/>
              </a:buClr>
              <a:buSzPts val="1100"/>
              <a:buFont typeface="Nunito"/>
              <a:buChar char="●"/>
            </a:pPr>
            <a:r>
              <a:rPr lang="en">
                <a:solidFill>
                  <a:schemeClr val="dk2"/>
                </a:solidFill>
                <a:latin typeface="Nunito"/>
                <a:ea typeface="Nunito"/>
                <a:cs typeface="Nunito"/>
                <a:sym typeface="Nunito"/>
              </a:rPr>
              <a:t>Participants appreciated quickly discovering recipes without needing to plan ahead or shop for missing ingredients.</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298450" lvl="0" marL="457200" rtl="0" algn="l">
              <a:lnSpc>
                <a:spcPct val="115000"/>
              </a:lnSpc>
              <a:spcBef>
                <a:spcPts val="0"/>
              </a:spcBef>
              <a:spcAft>
                <a:spcPts val="0"/>
              </a:spcAft>
              <a:buClr>
                <a:schemeClr val="dk2"/>
              </a:buClr>
              <a:buSzPts val="1100"/>
              <a:buFont typeface="Nunito"/>
              <a:buChar char="●"/>
            </a:pPr>
            <a:r>
              <a:rPr lang="en">
                <a:solidFill>
                  <a:schemeClr val="dk2"/>
                </a:solidFill>
                <a:latin typeface="Nunito"/>
                <a:ea typeface="Nunito"/>
                <a:cs typeface="Nunito"/>
                <a:sym typeface="Nunito"/>
              </a:rPr>
              <a:t>Ingredient substitutions and grocery list features were practical, clear, and gave users confidence while cooking.</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298450" lvl="0" marL="457200" rtl="0" algn="l">
              <a:lnSpc>
                <a:spcPct val="115000"/>
              </a:lnSpc>
              <a:spcBef>
                <a:spcPts val="0"/>
              </a:spcBef>
              <a:spcAft>
                <a:spcPts val="0"/>
              </a:spcAft>
              <a:buClr>
                <a:schemeClr val="dk2"/>
              </a:buClr>
              <a:buSzPts val="1100"/>
              <a:buFont typeface="Nunito"/>
              <a:buChar char="●"/>
            </a:pPr>
            <a:r>
              <a:rPr lang="en">
                <a:solidFill>
                  <a:schemeClr val="dk2"/>
                </a:solidFill>
                <a:latin typeface="Nunito"/>
                <a:ea typeface="Nunito"/>
                <a:cs typeface="Nunito"/>
                <a:sym typeface="Nunito"/>
              </a:rPr>
              <a:t>The app supports flexible, real-world cooking, allowing users to adapt recipes based on what they already have.</a:t>
            </a: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a:p>
            <a:pPr indent="-298450" lvl="0" marL="457200" rtl="0" algn="l">
              <a:lnSpc>
                <a:spcPct val="115000"/>
              </a:lnSpc>
              <a:spcBef>
                <a:spcPts val="0"/>
              </a:spcBef>
              <a:spcAft>
                <a:spcPts val="0"/>
              </a:spcAft>
              <a:buClr>
                <a:schemeClr val="dk2"/>
              </a:buClr>
              <a:buSzPts val="1100"/>
              <a:buFont typeface="Nunito"/>
              <a:buChar char="●"/>
            </a:pPr>
            <a:r>
              <a:rPr lang="en">
                <a:solidFill>
                  <a:schemeClr val="dk2"/>
                </a:solidFill>
                <a:latin typeface="Nunito"/>
                <a:ea typeface="Nunito"/>
                <a:cs typeface="Nunito"/>
                <a:sym typeface="Nunito"/>
              </a:rPr>
              <a:t>Overall, the usability test confirmed the experience is engaging, efficient, and closely matches how users approach cooking at home.</a:t>
            </a:r>
            <a:br>
              <a:rPr lang="en">
                <a:solidFill>
                  <a:schemeClr val="dk2"/>
                </a:solidFill>
                <a:latin typeface="Nunito"/>
                <a:ea typeface="Nunito"/>
                <a:cs typeface="Nunito"/>
                <a:sym typeface="Nunito"/>
              </a:rPr>
            </a:b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1"/>
          <p:cNvSpPr txBox="1"/>
          <p:nvPr/>
        </p:nvSpPr>
        <p:spPr>
          <a:xfrm>
            <a:off x="-398475" y="112625"/>
            <a:ext cx="62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566" name="Google Shape;566;p51"/>
          <p:cNvSpPr txBox="1"/>
          <p:nvPr/>
        </p:nvSpPr>
        <p:spPr>
          <a:xfrm>
            <a:off x="1124700" y="1905750"/>
            <a:ext cx="6894600" cy="13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dk2"/>
                </a:solidFill>
                <a:latin typeface="Maven Pro"/>
                <a:ea typeface="Maven Pro"/>
                <a:cs typeface="Maven Pro"/>
                <a:sym typeface="Maven Pro"/>
              </a:rPr>
              <a:t>Thank you for reading!</a:t>
            </a:r>
            <a:endParaRPr b="1" sz="4800">
              <a:solidFill>
                <a:schemeClr val="dk2"/>
              </a:solidFill>
              <a:latin typeface="Maven Pro"/>
              <a:ea typeface="Maven Pro"/>
              <a:cs typeface="Maven Pro"/>
              <a:sym typeface="Maven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Objectives &amp; Goals</a:t>
            </a:r>
            <a:endParaRPr/>
          </a:p>
        </p:txBody>
      </p:sp>
      <p:sp>
        <p:nvSpPr>
          <p:cNvPr id="338" name="Google Shape;338;p27"/>
          <p:cNvSpPr txBox="1"/>
          <p:nvPr/>
        </p:nvSpPr>
        <p:spPr>
          <a:xfrm>
            <a:off x="404850" y="1434250"/>
            <a:ext cx="8334300" cy="39051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SzPts val="1800"/>
              <a:buFont typeface="Nunito"/>
              <a:buChar char="●"/>
            </a:pPr>
            <a:r>
              <a:rPr lang="en" sz="1800">
                <a:latin typeface="Nunito"/>
                <a:ea typeface="Nunito"/>
                <a:cs typeface="Nunito"/>
                <a:sym typeface="Nunito"/>
              </a:rPr>
              <a:t>Create an easy-to-use recipe application that helps users feel confident deciding what to cook with the ingredients they already have.</a:t>
            </a:r>
            <a:br>
              <a:rPr lang="en" sz="1800">
                <a:latin typeface="Nunito"/>
                <a:ea typeface="Nunito"/>
                <a:cs typeface="Nunito"/>
                <a:sym typeface="Nunito"/>
              </a:rPr>
            </a:b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Allow users to quickly find recipes based on what is available in their kitchen.</a:t>
            </a:r>
            <a:br>
              <a:rPr lang="en" sz="1800">
                <a:latin typeface="Nunito"/>
                <a:ea typeface="Nunito"/>
                <a:cs typeface="Nunito"/>
                <a:sym typeface="Nunito"/>
              </a:rPr>
            </a:b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Help users reuse leftovers in simple and creative ways instead of wasting food.</a:t>
            </a:r>
            <a:br>
              <a:rPr lang="en" sz="1800">
                <a:latin typeface="Nunito"/>
                <a:ea typeface="Nunito"/>
                <a:cs typeface="Nunito"/>
                <a:sym typeface="Nunito"/>
              </a:rPr>
            </a:b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Support users in saving recipes and planning meals to make cooking less stressful and more efficient.</a:t>
            </a:r>
            <a:br>
              <a:rPr lang="en">
                <a:latin typeface="Nunito"/>
                <a:ea typeface="Nunito"/>
                <a:cs typeface="Nunito"/>
                <a:sym typeface="Nunito"/>
              </a:rPr>
            </a:b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Process</a:t>
            </a:r>
            <a:endParaRPr/>
          </a:p>
        </p:txBody>
      </p:sp>
      <p:sp>
        <p:nvSpPr>
          <p:cNvPr id="344" name="Google Shape;344;p28"/>
          <p:cNvSpPr/>
          <p:nvPr/>
        </p:nvSpPr>
        <p:spPr>
          <a:xfrm>
            <a:off x="432350" y="1304875"/>
            <a:ext cx="2469300" cy="6078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45" name="Google Shape;345;p28"/>
          <p:cNvSpPr txBox="1"/>
          <p:nvPr>
            <p:ph idx="4294967295" type="body"/>
          </p:nvPr>
        </p:nvSpPr>
        <p:spPr>
          <a:xfrm>
            <a:off x="4323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rPr>
              <a:t>Discover</a:t>
            </a:r>
            <a:endParaRPr sz="1800">
              <a:solidFill>
                <a:schemeClr val="lt1"/>
              </a:solidFill>
            </a:endParaRPr>
          </a:p>
        </p:txBody>
      </p:sp>
      <p:sp>
        <p:nvSpPr>
          <p:cNvPr id="346" name="Google Shape;346;p28"/>
          <p:cNvSpPr txBox="1"/>
          <p:nvPr>
            <p:ph idx="4294967295" type="body"/>
          </p:nvPr>
        </p:nvSpPr>
        <p:spPr>
          <a:xfrm>
            <a:off x="432350" y="2070575"/>
            <a:ext cx="2471700" cy="2650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Direct Competitor Analysis</a:t>
            </a:r>
            <a:endParaRPr sz="1600"/>
          </a:p>
          <a:p>
            <a:pPr indent="-330200" lvl="0" marL="457200" rtl="0" algn="l">
              <a:spcBef>
                <a:spcPts val="0"/>
              </a:spcBef>
              <a:spcAft>
                <a:spcPts val="0"/>
              </a:spcAft>
              <a:buSzPts val="1600"/>
              <a:buChar char="●"/>
            </a:pPr>
            <a:r>
              <a:rPr lang="en" sz="1600"/>
              <a:t>Indirect Competitor Analysis</a:t>
            </a:r>
            <a:endParaRPr sz="1600"/>
          </a:p>
          <a:p>
            <a:pPr indent="-330200" lvl="0" marL="457200" rtl="0" algn="l">
              <a:spcBef>
                <a:spcPts val="0"/>
              </a:spcBef>
              <a:spcAft>
                <a:spcPts val="0"/>
              </a:spcAft>
              <a:buSzPts val="1600"/>
              <a:buChar char="●"/>
            </a:pPr>
            <a:r>
              <a:rPr lang="en" sz="1600"/>
              <a:t>User Interviews</a:t>
            </a:r>
            <a:endParaRPr sz="1600"/>
          </a:p>
          <a:p>
            <a:pPr indent="0" lvl="0" marL="0" rtl="0" algn="l">
              <a:spcBef>
                <a:spcPts val="800"/>
              </a:spcBef>
              <a:spcAft>
                <a:spcPts val="800"/>
              </a:spcAft>
              <a:buNone/>
            </a:pPr>
            <a:r>
              <a:t/>
            </a:r>
            <a:endParaRPr b="1" sz="1600"/>
          </a:p>
        </p:txBody>
      </p:sp>
      <p:sp>
        <p:nvSpPr>
          <p:cNvPr id="347" name="Google Shape;347;p28"/>
          <p:cNvSpPr/>
          <p:nvPr/>
        </p:nvSpPr>
        <p:spPr>
          <a:xfrm>
            <a:off x="3044777"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48" name="Google Shape;348;p28"/>
          <p:cNvSpPr txBox="1"/>
          <p:nvPr>
            <p:ph idx="4294967295" type="body"/>
          </p:nvPr>
        </p:nvSpPr>
        <p:spPr>
          <a:xfrm>
            <a:off x="33361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rPr>
              <a:t>Define</a:t>
            </a:r>
            <a:endParaRPr sz="1800">
              <a:solidFill>
                <a:schemeClr val="lt1"/>
              </a:solidFill>
            </a:endParaRPr>
          </a:p>
        </p:txBody>
      </p:sp>
      <p:sp>
        <p:nvSpPr>
          <p:cNvPr id="349" name="Google Shape;349;p28"/>
          <p:cNvSpPr txBox="1"/>
          <p:nvPr>
            <p:ph idx="4294967295" type="body"/>
          </p:nvPr>
        </p:nvSpPr>
        <p:spPr>
          <a:xfrm>
            <a:off x="3336146" y="2070575"/>
            <a:ext cx="2471700" cy="2650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User Persona</a:t>
            </a:r>
            <a:endParaRPr sz="1600"/>
          </a:p>
          <a:p>
            <a:pPr indent="-330200" lvl="0" marL="457200" rtl="0" algn="l">
              <a:spcBef>
                <a:spcPts val="0"/>
              </a:spcBef>
              <a:spcAft>
                <a:spcPts val="0"/>
              </a:spcAft>
              <a:buSzPts val="1600"/>
              <a:buChar char="●"/>
            </a:pPr>
            <a:r>
              <a:rPr lang="en" sz="1600"/>
              <a:t>Customer Journey Map</a:t>
            </a:r>
            <a:endParaRPr sz="1600"/>
          </a:p>
          <a:p>
            <a:pPr indent="-330200" lvl="0" marL="457200" rtl="0" algn="l">
              <a:spcBef>
                <a:spcPts val="0"/>
              </a:spcBef>
              <a:spcAft>
                <a:spcPts val="0"/>
              </a:spcAft>
              <a:buSzPts val="1600"/>
              <a:buChar char="●"/>
            </a:pPr>
            <a:r>
              <a:rPr lang="en" sz="1600"/>
              <a:t>User Flow</a:t>
            </a:r>
            <a:endParaRPr sz="1600"/>
          </a:p>
        </p:txBody>
      </p:sp>
      <p:sp>
        <p:nvSpPr>
          <p:cNvPr id="350" name="Google Shape;350;p28"/>
          <p:cNvSpPr/>
          <p:nvPr/>
        </p:nvSpPr>
        <p:spPr>
          <a:xfrm>
            <a:off x="5948502"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51" name="Google Shape;351;p28"/>
          <p:cNvSpPr txBox="1"/>
          <p:nvPr>
            <p:ph idx="4294967295" type="body"/>
          </p:nvPr>
        </p:nvSpPr>
        <p:spPr>
          <a:xfrm>
            <a:off x="6254233"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rPr>
              <a:t>Design</a:t>
            </a:r>
            <a:endParaRPr sz="1800">
              <a:solidFill>
                <a:schemeClr val="lt1"/>
              </a:solidFill>
            </a:endParaRPr>
          </a:p>
        </p:txBody>
      </p:sp>
      <p:sp>
        <p:nvSpPr>
          <p:cNvPr id="352" name="Google Shape;352;p28"/>
          <p:cNvSpPr txBox="1"/>
          <p:nvPr>
            <p:ph idx="4294967295" type="body"/>
          </p:nvPr>
        </p:nvSpPr>
        <p:spPr>
          <a:xfrm>
            <a:off x="6254226" y="2070575"/>
            <a:ext cx="2471700" cy="26508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en" sz="1600"/>
              <a:t>Early Sketches</a:t>
            </a:r>
            <a:endParaRPr sz="1600"/>
          </a:p>
          <a:p>
            <a:pPr indent="-330200" lvl="0" marL="457200" rtl="0" algn="l">
              <a:spcBef>
                <a:spcPts val="0"/>
              </a:spcBef>
              <a:spcAft>
                <a:spcPts val="0"/>
              </a:spcAft>
              <a:buSzPts val="1600"/>
              <a:buChar char="●"/>
            </a:pPr>
            <a:r>
              <a:rPr lang="en" sz="1600"/>
              <a:t>Low Fidelity Screens</a:t>
            </a:r>
            <a:endParaRPr sz="1600"/>
          </a:p>
          <a:p>
            <a:pPr indent="-330200" lvl="0" marL="457200" rtl="0" algn="l">
              <a:spcBef>
                <a:spcPts val="0"/>
              </a:spcBef>
              <a:spcAft>
                <a:spcPts val="0"/>
              </a:spcAft>
              <a:buSzPts val="1600"/>
              <a:buChar char="●"/>
            </a:pPr>
            <a:r>
              <a:rPr lang="en" sz="1600"/>
              <a:t>Medium Fidelity Screens</a:t>
            </a:r>
            <a:endParaRPr sz="1600"/>
          </a:p>
          <a:p>
            <a:pPr indent="-330200" lvl="0" marL="457200" rtl="0" algn="l">
              <a:spcBef>
                <a:spcPts val="0"/>
              </a:spcBef>
              <a:spcAft>
                <a:spcPts val="0"/>
              </a:spcAft>
              <a:buSzPts val="1600"/>
              <a:buChar char="●"/>
            </a:pPr>
            <a:r>
              <a:rPr lang="en" sz="1600"/>
              <a:t>High Fidelity Screens</a:t>
            </a:r>
            <a:endParaRPr sz="1600"/>
          </a:p>
          <a:p>
            <a:pPr indent="-330200" lvl="0" marL="457200" rtl="0" algn="l">
              <a:spcBef>
                <a:spcPts val="0"/>
              </a:spcBef>
              <a:spcAft>
                <a:spcPts val="0"/>
              </a:spcAft>
              <a:buSzPts val="1600"/>
              <a:buChar char="●"/>
            </a:pPr>
            <a:r>
              <a:rPr lang="en" sz="1600"/>
              <a:t>User Testing</a:t>
            </a:r>
            <a:endParaRPr sz="1600"/>
          </a:p>
          <a:p>
            <a:pPr indent="-330200" lvl="0" marL="457200" rtl="0" algn="l">
              <a:spcBef>
                <a:spcPts val="0"/>
              </a:spcBef>
              <a:spcAft>
                <a:spcPts val="0"/>
              </a:spcAft>
              <a:buSzPts val="1600"/>
              <a:buChar char="●"/>
            </a:pPr>
            <a:r>
              <a:rPr lang="en" sz="1600"/>
              <a:t>Final Iteration</a:t>
            </a:r>
            <a:endParaRPr sz="1600"/>
          </a:p>
          <a:p>
            <a:pPr indent="0" lvl="0" marL="0" rtl="0" algn="l">
              <a:spcBef>
                <a:spcPts val="800"/>
              </a:spcBef>
              <a:spcAft>
                <a:spcPts val="8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191"/>
        </a:solidFill>
      </p:bgPr>
    </p:bg>
    <p:spTree>
      <p:nvGrpSpPr>
        <p:cNvPr id="356" name="Shape 356"/>
        <p:cNvGrpSpPr/>
        <p:nvPr/>
      </p:nvGrpSpPr>
      <p:grpSpPr>
        <a:xfrm>
          <a:off x="0" y="0"/>
          <a:ext cx="0" cy="0"/>
          <a:chOff x="0" y="0"/>
          <a:chExt cx="0" cy="0"/>
        </a:xfrm>
      </p:grpSpPr>
      <p:sp>
        <p:nvSpPr>
          <p:cNvPr id="357" name="Google Shape;357;p29"/>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Discover</a:t>
            </a:r>
            <a:endParaRPr/>
          </a:p>
        </p:txBody>
      </p:sp>
      <p:sp>
        <p:nvSpPr>
          <p:cNvPr id="358" name="Google Shape;358;p29"/>
          <p:cNvSpPr txBox="1"/>
          <p:nvPr/>
        </p:nvSpPr>
        <p:spPr>
          <a:xfrm>
            <a:off x="824000" y="348672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a:ea typeface="Nunito"/>
                <a:cs typeface="Nunito"/>
                <a:sym typeface="Nunito"/>
              </a:rPr>
              <a:t>Competitive Research</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n" sz="1600">
                <a:solidFill>
                  <a:schemeClr val="lt1"/>
                </a:solidFill>
                <a:latin typeface="Nunito"/>
                <a:ea typeface="Nunito"/>
                <a:cs typeface="Nunito"/>
                <a:sym typeface="Nunito"/>
              </a:rPr>
              <a:t>&amp; User Interviews</a:t>
            </a:r>
            <a:endParaRPr sz="1600">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0"/>
          <p:cNvSpPr txBox="1"/>
          <p:nvPr>
            <p:ph type="title"/>
          </p:nvPr>
        </p:nvSpPr>
        <p:spPr>
          <a:xfrm>
            <a:off x="1303800" y="598575"/>
            <a:ext cx="6165000" cy="68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Direct Competitor Analysis</a:t>
            </a:r>
            <a:endParaRPr/>
          </a:p>
        </p:txBody>
      </p:sp>
      <p:sp>
        <p:nvSpPr>
          <p:cNvPr id="364" name="Google Shape;364;p30"/>
          <p:cNvSpPr txBox="1"/>
          <p:nvPr/>
        </p:nvSpPr>
        <p:spPr>
          <a:xfrm>
            <a:off x="648150" y="1220300"/>
            <a:ext cx="51237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Nunito"/>
                <a:ea typeface="Nunito"/>
                <a:cs typeface="Nunito"/>
                <a:sym typeface="Nunito"/>
              </a:rPr>
              <a:t>Allrecipes</a:t>
            </a:r>
            <a:endParaRPr b="1" sz="2400">
              <a:solidFill>
                <a:schemeClr val="dk2"/>
              </a:solidFill>
              <a:latin typeface="Nunito"/>
              <a:ea typeface="Nunito"/>
              <a:cs typeface="Nunito"/>
              <a:sym typeface="Nunito"/>
            </a:endParaRPr>
          </a:p>
          <a:p>
            <a:pPr indent="0" lvl="0" marL="0" rtl="0" algn="l">
              <a:spcBef>
                <a:spcPts val="0"/>
              </a:spcBef>
              <a:spcAft>
                <a:spcPts val="0"/>
              </a:spcAft>
              <a:buNone/>
            </a:pPr>
            <a:r>
              <a:rPr b="1" i="1" lang="en">
                <a:solidFill>
                  <a:schemeClr val="dk2"/>
                </a:solidFill>
                <a:latin typeface="Nunito"/>
                <a:ea typeface="Nunito"/>
                <a:cs typeface="Nunito"/>
                <a:sym typeface="Nunito"/>
              </a:rPr>
              <a:t>“</a:t>
            </a:r>
            <a:r>
              <a:rPr b="1" i="1" lang="en">
                <a:solidFill>
                  <a:schemeClr val="dk2"/>
                </a:solidFill>
                <a:highlight>
                  <a:srgbClr val="FFFFFF"/>
                </a:highlight>
                <a:latin typeface="Nunito"/>
                <a:ea typeface="Nunito"/>
                <a:cs typeface="Nunito"/>
                <a:sym typeface="Nunito"/>
              </a:rPr>
              <a:t>Home cooks are our heroes—it's as simple as that.”</a:t>
            </a:r>
            <a:endParaRPr b="1" i="1">
              <a:solidFill>
                <a:schemeClr val="dk2"/>
              </a:solidFill>
              <a:latin typeface="Nunito"/>
              <a:ea typeface="Nunito"/>
              <a:cs typeface="Nunito"/>
              <a:sym typeface="Nunito"/>
            </a:endParaRPr>
          </a:p>
          <a:p>
            <a:pPr indent="0" lvl="0" marL="0" rtl="0" algn="l">
              <a:spcBef>
                <a:spcPts val="0"/>
              </a:spcBef>
              <a:spcAft>
                <a:spcPts val="0"/>
              </a:spcAft>
              <a:buNone/>
            </a:pPr>
            <a:r>
              <a:t/>
            </a:r>
            <a:endParaRPr b="1" sz="2400">
              <a:solidFill>
                <a:schemeClr val="dk2"/>
              </a:solidFill>
              <a:latin typeface="Nunito"/>
              <a:ea typeface="Nunito"/>
              <a:cs typeface="Nunito"/>
              <a:sym typeface="Nunito"/>
            </a:endParaRPr>
          </a:p>
        </p:txBody>
      </p:sp>
      <p:sp>
        <p:nvSpPr>
          <p:cNvPr id="365" name="Google Shape;365;p30"/>
          <p:cNvSpPr txBox="1"/>
          <p:nvPr/>
        </p:nvSpPr>
        <p:spPr>
          <a:xfrm>
            <a:off x="648150" y="1926600"/>
            <a:ext cx="4226100" cy="32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Features: </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Large recipe database with ingredient-based search.</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Trusted brand with strong community support and reviews.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Mobile app with visually appealing recipe layouts.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Supports personalization and inspires cooking through community engagement.</a:t>
            </a:r>
            <a:br>
              <a:rPr lang="en">
                <a:solidFill>
                  <a:schemeClr val="dk2"/>
                </a:solidFill>
                <a:latin typeface="Nunito"/>
                <a:ea typeface="Nunito"/>
                <a:cs typeface="Nunito"/>
                <a:sym typeface="Nunito"/>
              </a:rPr>
            </a:b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a:solidFill>
                <a:schemeClr val="dk2"/>
              </a:solidFill>
              <a:latin typeface="Nunito"/>
              <a:ea typeface="Nunito"/>
              <a:cs typeface="Nunito"/>
              <a:sym typeface="Nunito"/>
            </a:endParaRPr>
          </a:p>
        </p:txBody>
      </p:sp>
      <p:sp>
        <p:nvSpPr>
          <p:cNvPr id="366" name="Google Shape;366;p30"/>
          <p:cNvSpPr txBox="1"/>
          <p:nvPr/>
        </p:nvSpPr>
        <p:spPr>
          <a:xfrm>
            <a:off x="4874250" y="1926600"/>
            <a:ext cx="42261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Issues: </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Ads clutter the interface and can distract users.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Navigation can feel overwhelming due to content-heavy screens.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Limited integration with users’ own pantry or ingredient tracking.</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Large amount of content can reduce focus and decision efficiency.</a:t>
            </a:r>
            <a:br>
              <a:rPr lang="en">
                <a:solidFill>
                  <a:srgbClr val="424242"/>
                </a:solidFill>
                <a:latin typeface="Nunito"/>
                <a:ea typeface="Nunito"/>
                <a:cs typeface="Nunito"/>
                <a:sym typeface="Nunito"/>
              </a:rPr>
            </a:br>
            <a:endParaRPr>
              <a:solidFill>
                <a:srgbClr val="424242"/>
              </a:solidFill>
              <a:latin typeface="Nunito"/>
              <a:ea typeface="Nunito"/>
              <a:cs typeface="Nunito"/>
              <a:sym typeface="Nunito"/>
            </a:endParaRPr>
          </a:p>
          <a:p>
            <a:pPr indent="0" lvl="0" marL="0" rtl="0" algn="l">
              <a:lnSpc>
                <a:spcPct val="150000"/>
              </a:lnSpc>
              <a:spcBef>
                <a:spcPts val="0"/>
              </a:spcBef>
              <a:spcAft>
                <a:spcPts val="0"/>
              </a:spcAft>
              <a:buNone/>
            </a:pPr>
            <a:r>
              <a:t/>
            </a:r>
            <a:endParaRPr>
              <a:solidFill>
                <a:srgbClr val="424242"/>
              </a:solidFill>
              <a:latin typeface="Nunito"/>
              <a:ea typeface="Nunito"/>
              <a:cs typeface="Nunito"/>
              <a:sym typeface="Nunit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pic>
        <p:nvPicPr>
          <p:cNvPr id="367" name="Google Shape;367;p30"/>
          <p:cNvPicPr preferRelativeResize="0"/>
          <p:nvPr/>
        </p:nvPicPr>
        <p:blipFill>
          <a:blip r:embed="rId3">
            <a:alphaModFix/>
          </a:blip>
          <a:stretch>
            <a:fillRect/>
          </a:stretch>
        </p:blipFill>
        <p:spPr>
          <a:xfrm>
            <a:off x="6304275" y="709775"/>
            <a:ext cx="2547326" cy="181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1"/>
          <p:cNvSpPr txBox="1"/>
          <p:nvPr>
            <p:ph type="title"/>
          </p:nvPr>
        </p:nvSpPr>
        <p:spPr>
          <a:xfrm>
            <a:off x="1303800" y="598575"/>
            <a:ext cx="6165000" cy="68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Indirect Competitor Analysis</a:t>
            </a:r>
            <a:endParaRPr/>
          </a:p>
        </p:txBody>
      </p:sp>
      <p:pic>
        <p:nvPicPr>
          <p:cNvPr id="373" name="Google Shape;373;p31"/>
          <p:cNvPicPr preferRelativeResize="0"/>
          <p:nvPr/>
        </p:nvPicPr>
        <p:blipFill>
          <a:blip r:embed="rId3">
            <a:alphaModFix/>
          </a:blip>
          <a:stretch>
            <a:fillRect/>
          </a:stretch>
        </p:blipFill>
        <p:spPr>
          <a:xfrm>
            <a:off x="5771775" y="-179822"/>
            <a:ext cx="3594025" cy="3594025"/>
          </a:xfrm>
          <a:prstGeom prst="rect">
            <a:avLst/>
          </a:prstGeom>
          <a:noFill/>
          <a:ln>
            <a:noFill/>
          </a:ln>
        </p:spPr>
      </p:pic>
      <p:sp>
        <p:nvSpPr>
          <p:cNvPr id="374" name="Google Shape;374;p31"/>
          <p:cNvSpPr txBox="1"/>
          <p:nvPr/>
        </p:nvSpPr>
        <p:spPr>
          <a:xfrm>
            <a:off x="648150" y="1220300"/>
            <a:ext cx="39741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Nunito"/>
                <a:ea typeface="Nunito"/>
                <a:cs typeface="Nunito"/>
                <a:sym typeface="Nunito"/>
              </a:rPr>
              <a:t>Instacart</a:t>
            </a:r>
            <a:endParaRPr b="1" sz="2400">
              <a:solidFill>
                <a:schemeClr val="dk2"/>
              </a:solidFill>
              <a:latin typeface="Nunito"/>
              <a:ea typeface="Nunito"/>
              <a:cs typeface="Nunito"/>
              <a:sym typeface="Nunito"/>
            </a:endParaRPr>
          </a:p>
          <a:p>
            <a:pPr indent="0" lvl="0" marL="0" rtl="0" algn="l">
              <a:spcBef>
                <a:spcPts val="0"/>
              </a:spcBef>
              <a:spcAft>
                <a:spcPts val="0"/>
              </a:spcAft>
              <a:buNone/>
            </a:pPr>
            <a:r>
              <a:rPr b="1" i="1" lang="en">
                <a:solidFill>
                  <a:schemeClr val="dk2"/>
                </a:solidFill>
                <a:latin typeface="Nunito"/>
                <a:ea typeface="Nunito"/>
                <a:cs typeface="Nunito"/>
                <a:sym typeface="Nunito"/>
              </a:rPr>
              <a:t>“Groceries delivered in an hour.”</a:t>
            </a:r>
            <a:endParaRPr b="1" i="1">
              <a:solidFill>
                <a:schemeClr val="dk2"/>
              </a:solidFill>
              <a:latin typeface="Nunito"/>
              <a:ea typeface="Nunito"/>
              <a:cs typeface="Nunito"/>
              <a:sym typeface="Nunito"/>
            </a:endParaRPr>
          </a:p>
          <a:p>
            <a:pPr indent="0" lvl="0" marL="0" rtl="0" algn="l">
              <a:spcBef>
                <a:spcPts val="0"/>
              </a:spcBef>
              <a:spcAft>
                <a:spcPts val="0"/>
              </a:spcAft>
              <a:buNone/>
            </a:pPr>
            <a:r>
              <a:t/>
            </a:r>
            <a:endParaRPr b="1" sz="2400">
              <a:solidFill>
                <a:schemeClr val="dk2"/>
              </a:solidFill>
              <a:latin typeface="Nunito"/>
              <a:ea typeface="Nunito"/>
              <a:cs typeface="Nunito"/>
              <a:sym typeface="Nunito"/>
            </a:endParaRPr>
          </a:p>
        </p:txBody>
      </p:sp>
      <p:sp>
        <p:nvSpPr>
          <p:cNvPr id="375" name="Google Shape;375;p31"/>
          <p:cNvSpPr txBox="1"/>
          <p:nvPr/>
        </p:nvSpPr>
        <p:spPr>
          <a:xfrm>
            <a:off x="648150" y="1926600"/>
            <a:ext cx="4226100" cy="32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Features: </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Recipes link directly to the Instacart shopping platform.</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Users can quickly add all recipe ingredients to their cart.</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Convenient grocery delivery or pickup is integrated. </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Smooth, intuitive UX for shopping and checkout.</a:t>
            </a:r>
            <a:endParaRPr b="1" sz="1800">
              <a:solidFill>
                <a:schemeClr val="dk2"/>
              </a:solidFill>
              <a:latin typeface="Nunito"/>
              <a:ea typeface="Nunito"/>
              <a:cs typeface="Nunito"/>
              <a:sym typeface="Nunito"/>
            </a:endParaRPr>
          </a:p>
        </p:txBody>
      </p:sp>
      <p:sp>
        <p:nvSpPr>
          <p:cNvPr id="376" name="Google Shape;376;p31"/>
          <p:cNvSpPr txBox="1"/>
          <p:nvPr/>
        </p:nvSpPr>
        <p:spPr>
          <a:xfrm>
            <a:off x="4874250" y="1926600"/>
            <a:ext cx="4226100" cy="36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Issues: </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Not designed for cooking inspiration or recipe discovery. </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Lacks focus on “use what you have” or leftover-based meals.</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Limited tools for meal planning or organizing weekly cooking. </a:t>
            </a:r>
            <a:endParaRPr>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rPr lang="en">
                <a:solidFill>
                  <a:schemeClr val="dk2"/>
                </a:solidFill>
                <a:latin typeface="Nunito"/>
                <a:ea typeface="Nunito"/>
                <a:cs typeface="Nunito"/>
                <a:sym typeface="Nunito"/>
              </a:rPr>
              <a:t>● Recipe integration is secondary to shopping; saving recipes isn’t supported.</a:t>
            </a: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1303800" y="598575"/>
            <a:ext cx="3430500" cy="19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User Interviews</a:t>
            </a:r>
            <a:endParaRPr/>
          </a:p>
        </p:txBody>
      </p:sp>
      <p:sp>
        <p:nvSpPr>
          <p:cNvPr id="382" name="Google Shape;382;p32"/>
          <p:cNvSpPr txBox="1"/>
          <p:nvPr>
            <p:ph idx="1" type="subTitle"/>
          </p:nvPr>
        </p:nvSpPr>
        <p:spPr>
          <a:xfrm>
            <a:off x="337850" y="1292175"/>
            <a:ext cx="4566000" cy="676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200"/>
              <a:t>I interviewed two participants ages 25-55 about their experiences with recipe apps as well as their experiences of cooking with limited ingredients.</a:t>
            </a:r>
            <a:endParaRPr sz="1200"/>
          </a:p>
        </p:txBody>
      </p:sp>
      <p:sp>
        <p:nvSpPr>
          <p:cNvPr id="383" name="Google Shape;383;p32"/>
          <p:cNvSpPr txBox="1"/>
          <p:nvPr>
            <p:ph idx="2" type="body"/>
          </p:nvPr>
        </p:nvSpPr>
        <p:spPr>
          <a:xfrm>
            <a:off x="5351450" y="1151400"/>
            <a:ext cx="3430500" cy="1097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i="1" lang="en" sz="1400"/>
              <a:t>“It’d be a lot easier if I could just plug in what I had, and it would just bring things to me rather than having to… figure it out on my own.”</a:t>
            </a:r>
            <a:endParaRPr i="1" sz="1400"/>
          </a:p>
        </p:txBody>
      </p:sp>
      <p:sp>
        <p:nvSpPr>
          <p:cNvPr id="384" name="Google Shape;384;p32"/>
          <p:cNvSpPr txBox="1"/>
          <p:nvPr/>
        </p:nvSpPr>
        <p:spPr>
          <a:xfrm>
            <a:off x="130213" y="1968675"/>
            <a:ext cx="50136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Nunito"/>
                <a:ea typeface="Nunito"/>
                <a:cs typeface="Nunito"/>
                <a:sym typeface="Nunito"/>
              </a:rPr>
              <a:t>Key Findings</a:t>
            </a:r>
            <a:endParaRPr b="1">
              <a:solidFill>
                <a:schemeClr val="dk2"/>
              </a:solidFill>
              <a:latin typeface="Nunito"/>
              <a:ea typeface="Nunito"/>
              <a:cs typeface="Nunito"/>
              <a:sym typeface="Nunito"/>
            </a:endParaRPr>
          </a:p>
          <a:p>
            <a:pPr indent="0" lvl="0" marL="0" rtl="0" algn="l">
              <a:spcBef>
                <a:spcPts val="0"/>
              </a:spcBef>
              <a:spcAft>
                <a:spcPts val="0"/>
              </a:spcAft>
              <a:buNone/>
            </a:pPr>
            <a:r>
              <a:rPr lang="en" sz="1200">
                <a:solidFill>
                  <a:schemeClr val="dk2"/>
                </a:solidFill>
                <a:latin typeface="Nunito"/>
                <a:ea typeface="Nunito"/>
                <a:cs typeface="Nunito"/>
                <a:sym typeface="Nunito"/>
              </a:rPr>
              <a:t>● </a:t>
            </a:r>
            <a:r>
              <a:rPr b="1" lang="en" sz="1200">
                <a:solidFill>
                  <a:schemeClr val="dk2"/>
                </a:solidFill>
                <a:latin typeface="Nunito"/>
                <a:ea typeface="Nunito"/>
                <a:cs typeface="Nunito"/>
                <a:sym typeface="Nunito"/>
              </a:rPr>
              <a:t>Convenience </a:t>
            </a:r>
            <a:endParaRPr b="1" sz="1200">
              <a:solidFill>
                <a:schemeClr val="dk2"/>
              </a:solidFill>
              <a:latin typeface="Nunito"/>
              <a:ea typeface="Nunito"/>
              <a:cs typeface="Nunito"/>
              <a:sym typeface="Nunito"/>
            </a:endParaRPr>
          </a:p>
          <a:p>
            <a:pPr indent="0" lvl="0" marL="0" rtl="0" algn="l">
              <a:spcBef>
                <a:spcPts val="0"/>
              </a:spcBef>
              <a:spcAft>
                <a:spcPts val="0"/>
              </a:spcAft>
              <a:buNone/>
            </a:pPr>
            <a:r>
              <a:rPr lang="en" sz="1200">
                <a:solidFill>
                  <a:schemeClr val="dk2"/>
                </a:solidFill>
                <a:latin typeface="Nunito"/>
                <a:ea typeface="Nunito"/>
                <a:cs typeface="Nunito"/>
                <a:sym typeface="Nunito"/>
              </a:rPr>
              <a:t>Users want a fast, easy-to-use tool that lets them find recipes based on what ingredients they already have without spending extra time searching or guessing.</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p:txBody>
      </p:sp>
      <p:sp>
        <p:nvSpPr>
          <p:cNvPr id="385" name="Google Shape;385;p32"/>
          <p:cNvSpPr txBox="1"/>
          <p:nvPr>
            <p:ph idx="2" type="body"/>
          </p:nvPr>
        </p:nvSpPr>
        <p:spPr>
          <a:xfrm>
            <a:off x="5713500" y="2517288"/>
            <a:ext cx="3430500" cy="1097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i="1" lang="en" sz="1400"/>
              <a:t>“Video recipes are fun, but they don’t tell you the exact amounts… it’d be way easier if someone just gave the measurements.”</a:t>
            </a:r>
            <a:endParaRPr i="1" sz="1400"/>
          </a:p>
        </p:txBody>
      </p:sp>
      <p:sp>
        <p:nvSpPr>
          <p:cNvPr id="386" name="Google Shape;386;p32"/>
          <p:cNvSpPr txBox="1"/>
          <p:nvPr>
            <p:ph idx="2" type="body"/>
          </p:nvPr>
        </p:nvSpPr>
        <p:spPr>
          <a:xfrm>
            <a:off x="5351450" y="3883175"/>
            <a:ext cx="3430500" cy="109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i="1" lang="en" sz="1400"/>
              <a:t>“Sometimes it ends up going to waste because it’s just, you know, such a small amount of something… I just have to toss it.”</a:t>
            </a:r>
            <a:endParaRPr i="1" sz="1400"/>
          </a:p>
        </p:txBody>
      </p:sp>
      <p:sp>
        <p:nvSpPr>
          <p:cNvPr id="387" name="Google Shape;387;p32"/>
          <p:cNvSpPr txBox="1"/>
          <p:nvPr/>
        </p:nvSpPr>
        <p:spPr>
          <a:xfrm>
            <a:off x="122384" y="2959775"/>
            <a:ext cx="4842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Nunito"/>
                <a:ea typeface="Nunito"/>
                <a:cs typeface="Nunito"/>
                <a:sym typeface="Nunito"/>
              </a:rPr>
              <a:t>● </a:t>
            </a:r>
            <a:r>
              <a:rPr b="1" lang="en" sz="1200">
                <a:solidFill>
                  <a:schemeClr val="dk2"/>
                </a:solidFill>
                <a:latin typeface="Nunito"/>
                <a:ea typeface="Nunito"/>
                <a:cs typeface="Nunito"/>
                <a:sym typeface="Nunito"/>
              </a:rPr>
              <a:t>Accuracy &amp; Clarity</a:t>
            </a:r>
            <a:endParaRPr b="1" sz="1200">
              <a:solidFill>
                <a:schemeClr val="dk2"/>
              </a:solidFill>
              <a:latin typeface="Nunito"/>
              <a:ea typeface="Nunito"/>
              <a:cs typeface="Nunito"/>
              <a:sym typeface="Nunito"/>
            </a:endParaRPr>
          </a:p>
          <a:p>
            <a:pPr indent="0" lvl="0" marL="0" rtl="0" algn="l">
              <a:spcBef>
                <a:spcPts val="0"/>
              </a:spcBef>
              <a:spcAft>
                <a:spcPts val="0"/>
              </a:spcAft>
              <a:buNone/>
            </a:pPr>
            <a:r>
              <a:rPr lang="en" sz="1200">
                <a:solidFill>
                  <a:schemeClr val="dk2"/>
                </a:solidFill>
                <a:latin typeface="Nunito"/>
                <a:ea typeface="Nunito"/>
                <a:cs typeface="Nunito"/>
                <a:sym typeface="Nunito"/>
              </a:rPr>
              <a:t>Participants are frustrated by incomplete or unclear recipes (especially on social media) and want precise instructions, measurements, and ingredient lists to cook successfully.</a:t>
            </a:r>
            <a:endParaRPr/>
          </a:p>
        </p:txBody>
      </p:sp>
      <p:sp>
        <p:nvSpPr>
          <p:cNvPr id="388" name="Google Shape;388;p32"/>
          <p:cNvSpPr txBox="1"/>
          <p:nvPr/>
        </p:nvSpPr>
        <p:spPr>
          <a:xfrm>
            <a:off x="119860" y="3789300"/>
            <a:ext cx="4842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Nunito"/>
                <a:ea typeface="Nunito"/>
                <a:cs typeface="Nunito"/>
                <a:sym typeface="Nunito"/>
              </a:rPr>
              <a:t>● </a:t>
            </a:r>
            <a:r>
              <a:rPr b="1" lang="en" sz="1200">
                <a:solidFill>
                  <a:schemeClr val="dk2"/>
                </a:solidFill>
                <a:latin typeface="Nunito"/>
                <a:ea typeface="Nunito"/>
                <a:cs typeface="Nunito"/>
                <a:sym typeface="Nunito"/>
              </a:rPr>
              <a:t>Waste Reduction &amp; Flexibility</a:t>
            </a:r>
            <a:endParaRPr b="1" sz="1200">
              <a:solidFill>
                <a:schemeClr val="dk2"/>
              </a:solidFill>
              <a:latin typeface="Nunito"/>
              <a:ea typeface="Nunito"/>
              <a:cs typeface="Nunito"/>
              <a:sym typeface="Nunito"/>
            </a:endParaRPr>
          </a:p>
          <a:p>
            <a:pPr indent="0" lvl="0" marL="0" rtl="0" algn="l">
              <a:spcBef>
                <a:spcPts val="0"/>
              </a:spcBef>
              <a:spcAft>
                <a:spcPts val="0"/>
              </a:spcAft>
              <a:buNone/>
            </a:pPr>
            <a:r>
              <a:rPr lang="en" sz="1200">
                <a:solidFill>
                  <a:schemeClr val="dk2"/>
                </a:solidFill>
                <a:latin typeface="Nunito"/>
                <a:ea typeface="Nunito"/>
                <a:cs typeface="Nunito"/>
                <a:sym typeface="Nunito"/>
              </a:rPr>
              <a:t>Users want help repurposing leftovers and working with what they already have in their pantry or fridge, reducing waste while still being able to make practical and enjoyable meals.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191"/>
        </a:solidFill>
      </p:bgPr>
    </p:bg>
    <p:spTree>
      <p:nvGrpSpPr>
        <p:cNvPr id="392" name="Shape 392"/>
        <p:cNvGrpSpPr/>
        <p:nvPr/>
      </p:nvGrpSpPr>
      <p:grpSpPr>
        <a:xfrm>
          <a:off x="0" y="0"/>
          <a:ext cx="0" cy="0"/>
          <a:chOff x="0" y="0"/>
          <a:chExt cx="0" cy="0"/>
        </a:xfrm>
      </p:grpSpPr>
      <p:sp>
        <p:nvSpPr>
          <p:cNvPr id="393" name="Google Shape;393;p3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Define</a:t>
            </a:r>
            <a:endParaRPr/>
          </a:p>
        </p:txBody>
      </p:sp>
      <p:sp>
        <p:nvSpPr>
          <p:cNvPr id="394" name="Google Shape;394;p33"/>
          <p:cNvSpPr txBox="1"/>
          <p:nvPr/>
        </p:nvSpPr>
        <p:spPr>
          <a:xfrm>
            <a:off x="824000" y="3486725"/>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a:ea typeface="Nunito"/>
                <a:cs typeface="Nunito"/>
                <a:sym typeface="Nunito"/>
              </a:rPr>
              <a:t>Persona,</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n" sz="1600">
                <a:solidFill>
                  <a:schemeClr val="lt1"/>
                </a:solidFill>
                <a:latin typeface="Nunito"/>
                <a:ea typeface="Nunito"/>
                <a:cs typeface="Nunito"/>
                <a:sym typeface="Nunito"/>
              </a:rPr>
              <a:t>Customer Journey Map,</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n" sz="1600">
                <a:solidFill>
                  <a:schemeClr val="lt1"/>
                </a:solidFill>
                <a:latin typeface="Nunito"/>
                <a:ea typeface="Nunito"/>
                <a:cs typeface="Nunito"/>
                <a:sym typeface="Nunito"/>
              </a:rPr>
              <a:t>&amp; User Flow</a:t>
            </a:r>
            <a:endParaRPr sz="1600">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